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3"/>
  </p:notesMasterIdLst>
  <p:handoutMasterIdLst>
    <p:handoutMasterId r:id="rId14"/>
  </p:handoutMasterIdLst>
  <p:sldIdLst>
    <p:sldId id="270" r:id="rId2"/>
    <p:sldId id="267" r:id="rId3"/>
    <p:sldId id="256" r:id="rId4"/>
    <p:sldId id="271" r:id="rId5"/>
    <p:sldId id="268" r:id="rId6"/>
    <p:sldId id="261" r:id="rId7"/>
    <p:sldId id="262" r:id="rId8"/>
    <p:sldId id="263" r:id="rId9"/>
    <p:sldId id="260" r:id="rId10"/>
    <p:sldId id="264"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100"/>
    <a:srgbClr val="25651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autoAdjust="0"/>
    <p:restoredTop sz="95033" autoAdjust="0"/>
  </p:normalViewPr>
  <p:slideViewPr>
    <p:cSldViewPr snapToGrid="0">
      <p:cViewPr varScale="1">
        <p:scale>
          <a:sx n="124" d="100"/>
          <a:sy n="124" d="100"/>
        </p:scale>
        <p:origin x="600" y="168"/>
      </p:cViewPr>
      <p:guideLst/>
    </p:cSldViewPr>
  </p:slideViewPr>
  <p:outlineViewPr>
    <p:cViewPr>
      <p:scale>
        <a:sx n="33" d="100"/>
        <a:sy n="33" d="100"/>
      </p:scale>
      <p:origin x="0" y="-7243"/>
    </p:cViewPr>
  </p:outlineViewPr>
  <p:notesTextViewPr>
    <p:cViewPr>
      <p:scale>
        <a:sx n="1" d="1"/>
        <a:sy n="1" d="1"/>
      </p:scale>
      <p:origin x="0" y="0"/>
    </p:cViewPr>
  </p:notesTextViewPr>
  <p:sorterViewPr>
    <p:cViewPr>
      <p:scale>
        <a:sx n="200" d="100"/>
        <a:sy n="200" d="100"/>
      </p:scale>
      <p:origin x="0" y="-5597"/>
    </p:cViewPr>
  </p:sorterViewPr>
  <p:notesViewPr>
    <p:cSldViewPr snapToGrid="0">
      <p:cViewPr varScale="1">
        <p:scale>
          <a:sx n="65" d="100"/>
          <a:sy n="65" d="100"/>
        </p:scale>
        <p:origin x="315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E1582D-F5D4-473B-9561-86809D3C6F5D}"/>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EAF4B98C-6FC7-437E-88E8-A9614F28F5E7}"/>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B54963CC-64B0-444D-B0D1-4A5EEE42956E}" type="datetimeFigureOut">
              <a:rPr lang="en-CA" smtClean="0"/>
              <a:t>2024-02-16</a:t>
            </a:fld>
            <a:endParaRPr lang="en-CA"/>
          </a:p>
        </p:txBody>
      </p:sp>
      <p:sp>
        <p:nvSpPr>
          <p:cNvPr id="4" name="Footer Placeholder 3">
            <a:extLst>
              <a:ext uri="{FF2B5EF4-FFF2-40B4-BE49-F238E27FC236}">
                <a16:creationId xmlns:a16="http://schemas.microsoft.com/office/drawing/2014/main" id="{9B8DB6C7-2227-4971-96D2-43770FDD3A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5EEA02BD-BE18-466D-964E-EDB9BC1B9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D64C2B-AEFA-47FB-AE1C-2D1100115F1E}" type="slidenum">
              <a:rPr lang="en-CA" smtClean="0"/>
              <a:t>‹#›</a:t>
            </a:fld>
            <a:endParaRPr lang="en-CA"/>
          </a:p>
        </p:txBody>
      </p:sp>
    </p:spTree>
    <p:extLst>
      <p:ext uri="{BB962C8B-B14F-4D97-AF65-F5344CB8AC3E}">
        <p14:creationId xmlns:p14="http://schemas.microsoft.com/office/powerpoint/2010/main" val="412422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26762DD-AD0E-41F6-92F2-BFE5508035C5}" type="datetimeFigureOut">
              <a:rPr lang="en-CA" smtClean="0"/>
              <a:t>2024-02-16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2B4CF-971E-4422-8043-A7212175B2AF}" type="slidenum">
              <a:rPr lang="en-CA" smtClean="0"/>
              <a:t>‹#›</a:t>
            </a:fld>
            <a:endParaRPr lang="en-CA"/>
          </a:p>
        </p:txBody>
      </p:sp>
    </p:spTree>
    <p:extLst>
      <p:ext uri="{BB962C8B-B14F-4D97-AF65-F5344CB8AC3E}">
        <p14:creationId xmlns:p14="http://schemas.microsoft.com/office/powerpoint/2010/main" val="99687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92B4CF-971E-4422-8043-A7212175B2AF}" type="slidenum">
              <a:rPr lang="en-CA" smtClean="0"/>
              <a:t>3</a:t>
            </a:fld>
            <a:endParaRPr lang="en-CA"/>
          </a:p>
        </p:txBody>
      </p:sp>
    </p:spTree>
    <p:extLst>
      <p:ext uri="{BB962C8B-B14F-4D97-AF65-F5344CB8AC3E}">
        <p14:creationId xmlns:p14="http://schemas.microsoft.com/office/powerpoint/2010/main" val="405656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92B4CF-971E-4422-8043-A7212175B2AF}" type="slidenum">
              <a:rPr lang="en-CA" smtClean="0"/>
              <a:t>6</a:t>
            </a:fld>
            <a:endParaRPr lang="en-CA"/>
          </a:p>
        </p:txBody>
      </p:sp>
    </p:spTree>
    <p:extLst>
      <p:ext uri="{BB962C8B-B14F-4D97-AF65-F5344CB8AC3E}">
        <p14:creationId xmlns:p14="http://schemas.microsoft.com/office/powerpoint/2010/main" val="344607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92B4CF-971E-4422-8043-A7212175B2AF}" type="slidenum">
              <a:rPr lang="en-CA" smtClean="0"/>
              <a:t>7</a:t>
            </a:fld>
            <a:endParaRPr lang="en-CA"/>
          </a:p>
        </p:txBody>
      </p:sp>
    </p:spTree>
    <p:extLst>
      <p:ext uri="{BB962C8B-B14F-4D97-AF65-F5344CB8AC3E}">
        <p14:creationId xmlns:p14="http://schemas.microsoft.com/office/powerpoint/2010/main" val="99222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Food insecurity is a big problem in Canada.</a:t>
            </a:r>
          </a:p>
        </p:txBody>
      </p:sp>
      <p:sp>
        <p:nvSpPr>
          <p:cNvPr id="4" name="Slide Number Placeholder 3"/>
          <p:cNvSpPr>
            <a:spLocks noGrp="1"/>
          </p:cNvSpPr>
          <p:nvPr>
            <p:ph type="sldNum" sz="quarter" idx="5"/>
          </p:nvPr>
        </p:nvSpPr>
        <p:spPr/>
        <p:txBody>
          <a:bodyPr/>
          <a:lstStyle/>
          <a:p>
            <a:fld id="{E592B4CF-971E-4422-8043-A7212175B2AF}" type="slidenum">
              <a:rPr lang="en-CA" smtClean="0"/>
              <a:t>8</a:t>
            </a:fld>
            <a:endParaRPr lang="en-CA"/>
          </a:p>
        </p:txBody>
      </p:sp>
    </p:spTree>
    <p:extLst>
      <p:ext uri="{BB962C8B-B14F-4D97-AF65-F5344CB8AC3E}">
        <p14:creationId xmlns:p14="http://schemas.microsoft.com/office/powerpoint/2010/main" val="35049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92B4CF-971E-4422-8043-A7212175B2AF}" type="slidenum">
              <a:rPr lang="en-CA" smtClean="0"/>
              <a:t>9</a:t>
            </a:fld>
            <a:endParaRPr lang="en-CA"/>
          </a:p>
        </p:txBody>
      </p:sp>
    </p:spTree>
    <p:extLst>
      <p:ext uri="{BB962C8B-B14F-4D97-AF65-F5344CB8AC3E}">
        <p14:creationId xmlns:p14="http://schemas.microsoft.com/office/powerpoint/2010/main" val="47739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a:effectLst/>
                <a:latin typeface="Calibri" panose="020F0502020204030204" pitchFamily="34" charset="0"/>
                <a:ea typeface="Calibri" panose="020F0502020204030204" pitchFamily="34" charset="0"/>
                <a:cs typeface="Times New Roman" panose="02020603050405020304" pitchFamily="18" charset="0"/>
              </a:rPr>
              <a:t>Community Food Security relates to the people in a community’s ability to access enough healthy food.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effectLst/>
                <a:latin typeface="Calibri" panose="020F0502020204030204" pitchFamily="34" charset="0"/>
                <a:ea typeface="Calibri" panose="020F0502020204030204" pitchFamily="34" charset="0"/>
                <a:cs typeface="Times New Roman" panose="02020603050405020304" pitchFamily="18" charset="0"/>
              </a:rPr>
              <a:t>A food desert is where low-income residents have limited or no access to retail food establishments with enough variety at affordable cost. </a:t>
            </a:r>
          </a:p>
          <a:p>
            <a:endParaRPr lang="en-CA"/>
          </a:p>
        </p:txBody>
      </p:sp>
      <p:sp>
        <p:nvSpPr>
          <p:cNvPr id="4" name="Slide Number Placeholder 3"/>
          <p:cNvSpPr>
            <a:spLocks noGrp="1"/>
          </p:cNvSpPr>
          <p:nvPr>
            <p:ph type="sldNum" sz="quarter" idx="5"/>
          </p:nvPr>
        </p:nvSpPr>
        <p:spPr/>
        <p:txBody>
          <a:bodyPr/>
          <a:lstStyle/>
          <a:p>
            <a:fld id="{E592B4CF-971E-4422-8043-A7212175B2AF}" type="slidenum">
              <a:rPr lang="en-CA" smtClean="0"/>
              <a:t>10</a:t>
            </a:fld>
            <a:endParaRPr lang="en-CA"/>
          </a:p>
        </p:txBody>
      </p:sp>
    </p:spTree>
    <p:extLst>
      <p:ext uri="{BB962C8B-B14F-4D97-AF65-F5344CB8AC3E}">
        <p14:creationId xmlns:p14="http://schemas.microsoft.com/office/powerpoint/2010/main" val="210183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2/16/24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680513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2/16/24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74457430"/>
      </p:ext>
    </p:extLst>
  </p:cSld>
  <p:clrMap bg1="lt1" tx1="dk1" bg2="lt2" tx2="dk2" accent1="accent1" accent2="accent2" accent3="accent3" accent4="accent4" accent5="accent5" accent6="accent6" hlink="hlink" folHlink="folHlink"/>
  <p:sldLayoutIdLst>
    <p:sldLayoutId id="2147483848" r:id="rId1"/>
  </p:sldLayoutIdLst>
  <p:hf sldNum="0" hdr="0" ftr="0" dt="0"/>
  <p:txStyles>
    <p:titleStyle>
      <a:lvl1pPr algn="l" defTabSz="914400" rtl="0" eaLnBrk="1" latinLnBrk="0" hangingPunct="1">
        <a:lnSpc>
          <a:spcPct val="90000"/>
        </a:lnSpc>
        <a:spcBef>
          <a:spcPct val="0"/>
        </a:spcBef>
        <a:buNone/>
        <a:defRPr lang="en-US" sz="4000" b="1"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www.survwpg.ca/MBCDP/FoodAtlas2019/FoodAtlas_Overview_Dec24_1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doi.org/10.24095/hpcdp.37.10.05" TargetMode="External"/><Relationship Id="rId5" Type="http://schemas.openxmlformats.org/officeDocument/2006/relationships/image" Target="cid:0f4ef894-c313-452a-aa66-ef8c6516d9cf@namprd17.prod.outlook.com"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ryerson.ca/foodsecurity/" TargetMode="External"/><Relationship Id="rId7" Type="http://schemas.openxmlformats.org/officeDocument/2006/relationships/hyperlink" Target="https://doi.org/10.24095/hpcdp.37.10.05" TargetMode="External"/><Relationship Id="rId2" Type="http://schemas.openxmlformats.org/officeDocument/2006/relationships/hyperlink" Target="https://www.rappler.com/moveph/51726-food-security-philippines/" TargetMode="External"/><Relationship Id="rId1" Type="http://schemas.openxmlformats.org/officeDocument/2006/relationships/slideLayout" Target="../slideLayouts/slideLayout1.xml"/><Relationship Id="rId6" Type="http://schemas.openxmlformats.org/officeDocument/2006/relationships/hyperlink" Target="https://proof.utoronto.ca/food-insecurity/" TargetMode="External"/><Relationship Id="rId5" Type="http://schemas.openxmlformats.org/officeDocument/2006/relationships/hyperlink" Target="https://mffh.org/news/many-factors-lead-lifelong-health/" TargetMode="External"/><Relationship Id="rId4" Type="http://schemas.openxmlformats.org/officeDocument/2006/relationships/hyperlink" Target="https://foodmattersmanitoba.ca/food-secur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ww.rappler.com/moveph/51726-food-security-philippines/"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ww.rappler.com/moveph/51726-food-security-philippines/"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mffh.org/news/many-factors-lead-lifelong-heal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proof.utoronto.ca/food-insecurit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oof.utoronto.ca/food-insecurit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id="{463B06BE-EA23-41F8-95FA-C2121903A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136">
            <a:extLst>
              <a:ext uri="{FF2B5EF4-FFF2-40B4-BE49-F238E27FC236}">
                <a16:creationId xmlns:a16="http://schemas.microsoft.com/office/drawing/2014/main" id="{DBD58E42-9528-4E37-BD4B-D2153C0E3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054" name="Rectangle 13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75000"/>
              <a:lumOff val="25000"/>
            </a:schemeClr>
          </a:solidFill>
          <a:ln w="6350" cap="sq" cmpd="sng" algn="ctr">
            <a:solidFill>
              <a:srgbClr val="404040"/>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6AD25E55-22FF-4DCC-BDBF-0194711D80BC}"/>
              </a:ext>
            </a:extLst>
          </p:cNvPr>
          <p:cNvSpPr>
            <a:spLocks noGrp="1"/>
          </p:cNvSpPr>
          <p:nvPr>
            <p:ph type="ctrTitle"/>
          </p:nvPr>
        </p:nvSpPr>
        <p:spPr>
          <a:xfrm>
            <a:off x="5353249" y="1348844"/>
            <a:ext cx="5716338" cy="3042706"/>
          </a:xfrm>
        </p:spPr>
        <p:txBody>
          <a:bodyPr>
            <a:normAutofit/>
          </a:bodyPr>
          <a:lstStyle/>
          <a:p>
            <a:r>
              <a:rPr lang="en-CA" sz="6000" b="1" dirty="0">
                <a:solidFill>
                  <a:schemeClr val="bg1"/>
                </a:solidFill>
              </a:rPr>
              <a:t>Introduction to </a:t>
            </a:r>
            <a:br>
              <a:rPr lang="en-CA" sz="6000" b="1" dirty="0">
                <a:solidFill>
                  <a:schemeClr val="bg1"/>
                </a:solidFill>
              </a:rPr>
            </a:br>
            <a:r>
              <a:rPr lang="en-CA" sz="6000" b="1" dirty="0">
                <a:solidFill>
                  <a:schemeClr val="bg1"/>
                </a:solidFill>
              </a:rPr>
              <a:t>Food Security</a:t>
            </a:r>
          </a:p>
        </p:txBody>
      </p:sp>
      <p:pic>
        <p:nvPicPr>
          <p:cNvPr id="2050" name="Picture 2" descr="A pile of vegetables&#10;&#10;Description automatically generated with low confidence">
            <a:extLst>
              <a:ext uri="{FF2B5EF4-FFF2-40B4-BE49-F238E27FC236}">
                <a16:creationId xmlns:a16="http://schemas.microsoft.com/office/drawing/2014/main" id="{C31039C0-C6E6-42B2-8F7B-86BC7AF3E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47" r="-4" b="-4"/>
          <a:stretch/>
        </p:blipFill>
        <p:spPr bwMode="auto">
          <a:xfrm>
            <a:off x="616003" y="621790"/>
            <a:ext cx="4394387" cy="2807207"/>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4ABD1344-3ECB-4121-9DA5-5803B789F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3" name="Straight Connector 142">
            <a:extLst>
              <a:ext uri="{FF2B5EF4-FFF2-40B4-BE49-F238E27FC236}">
                <a16:creationId xmlns:a16="http://schemas.microsoft.com/office/drawing/2014/main" id="{10777ED6-C75F-413D-B1A7-A87484859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738CB9E-8778-46C8-9564-691BCFA6C7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FAAFDA8-0685-4629-AEF8-A47DD6E975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Placeholder 43" descr="cartoon drawing of flowers&#10;">
            <a:extLst>
              <a:ext uri="{FF2B5EF4-FFF2-40B4-BE49-F238E27FC236}">
                <a16:creationId xmlns:a16="http://schemas.microsoft.com/office/drawing/2014/main" id="{2735FF96-58CC-4AA5-AD99-48BD8C9923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121" r="-1" b="-1"/>
          <a:stretch/>
        </p:blipFill>
        <p:spPr>
          <a:xfrm>
            <a:off x="616003" y="3429000"/>
            <a:ext cx="4394384" cy="2807207"/>
          </a:xfrm>
          <a:prstGeom prst="rect">
            <a:avLst/>
          </a:prstGeom>
          <a:solidFill>
            <a:srgbClr val="333333"/>
          </a:solidFill>
        </p:spPr>
      </p:pic>
      <p:pic>
        <p:nvPicPr>
          <p:cNvPr id="5" name="Picture 4">
            <a:extLst>
              <a:ext uri="{FF2B5EF4-FFF2-40B4-BE49-F238E27FC236}">
                <a16:creationId xmlns:a16="http://schemas.microsoft.com/office/drawing/2014/main" id="{B4C24FD8-3323-2CBA-8D97-20FA04676E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7839" y="5578182"/>
            <a:ext cx="2180378" cy="568188"/>
          </a:xfrm>
          <a:prstGeom prst="rect">
            <a:avLst/>
          </a:prstGeom>
          <a:noFill/>
          <a:ln w="28575">
            <a:solidFill>
              <a:srgbClr val="256518"/>
            </a:solidFill>
          </a:ln>
        </p:spPr>
      </p:pic>
      <p:sp>
        <p:nvSpPr>
          <p:cNvPr id="6" name="TextBox 5">
            <a:extLst>
              <a:ext uri="{FF2B5EF4-FFF2-40B4-BE49-F238E27FC236}">
                <a16:creationId xmlns:a16="http://schemas.microsoft.com/office/drawing/2014/main" id="{66F10496-8928-9529-AA63-D60287830CD5}"/>
              </a:ext>
            </a:extLst>
          </p:cNvPr>
          <p:cNvSpPr txBox="1"/>
          <p:nvPr/>
        </p:nvSpPr>
        <p:spPr>
          <a:xfrm>
            <a:off x="453190" y="6460124"/>
            <a:ext cx="6635979" cy="307777"/>
          </a:xfrm>
          <a:prstGeom prst="rect">
            <a:avLst/>
          </a:prstGeom>
          <a:solidFill>
            <a:schemeClr val="bg1"/>
          </a:solidFill>
        </p:spPr>
        <p:txBody>
          <a:bodyPr wrap="square">
            <a:spAutoFit/>
          </a:bodyPr>
          <a:lstStyle/>
          <a:p>
            <a:pPr algn="ctr"/>
            <a:r>
              <a:rPr lang="en-CA" sz="1400" dirty="0">
                <a:effectLst/>
                <a:latin typeface="Arial" panose="020B0604020202020204" pitchFamily="34" charset="0"/>
                <a:ea typeface="Calibri" panose="020F0502020204030204" pitchFamily="34" charset="0"/>
              </a:rPr>
              <a:t>Developed by: Jacintha Antonio, B.Sc. (Human Nutritional Sciences), B.Ed. [2024]</a:t>
            </a:r>
            <a:r>
              <a:rPr lang="en-CA" sz="1400" dirty="0">
                <a:effectLst/>
              </a:rPr>
              <a:t> </a:t>
            </a:r>
            <a:endParaRPr lang="en-US" sz="1400" dirty="0"/>
          </a:p>
        </p:txBody>
      </p:sp>
    </p:spTree>
    <p:extLst>
      <p:ext uri="{BB962C8B-B14F-4D97-AF65-F5344CB8AC3E}">
        <p14:creationId xmlns:p14="http://schemas.microsoft.com/office/powerpoint/2010/main" val="139093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CC34E14-7009-4770-92C3-8FA9DFFCC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78" name="Rectangle 77">
            <a:extLst>
              <a:ext uri="{FF2B5EF4-FFF2-40B4-BE49-F238E27FC236}">
                <a16:creationId xmlns:a16="http://schemas.microsoft.com/office/drawing/2014/main" id="{B7F09AB8-ED40-4351-A581-146415B87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80" name="Rectangle 79">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Online Winnipeg atlas charts food deserts, 'city-wide' insecurity ...">
            <a:extLst>
              <a:ext uri="{FF2B5EF4-FFF2-40B4-BE49-F238E27FC236}">
                <a16:creationId xmlns:a16="http://schemas.microsoft.com/office/drawing/2014/main" id="{C24DA3DF-B935-4D38-8FED-4CD0151E6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73" r="9134" b="2"/>
          <a:stretch/>
        </p:blipFill>
        <p:spPr bwMode="auto">
          <a:xfrm>
            <a:off x="20" y="10"/>
            <a:ext cx="5663460" cy="3428990"/>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84" name="Rectangle 83">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A5597B27-4246-4A99-B55A-B442D48E5892}"/>
              </a:ext>
            </a:extLst>
          </p:cNvPr>
          <p:cNvSpPr>
            <a:spLocks noGrp="1"/>
          </p:cNvSpPr>
          <p:nvPr>
            <p:ph type="ctrTitle"/>
          </p:nvPr>
        </p:nvSpPr>
        <p:spPr>
          <a:xfrm>
            <a:off x="6303580" y="642594"/>
            <a:ext cx="5245269" cy="1371600"/>
          </a:xfrm>
        </p:spPr>
        <p:txBody>
          <a:bodyPr vert="horz" lIns="91440" tIns="45720" rIns="91440" bIns="45720" rtlCol="0" anchor="ctr">
            <a:normAutofit/>
          </a:bodyPr>
          <a:lstStyle/>
          <a:p>
            <a:pPr algn="l">
              <a:lnSpc>
                <a:spcPct val="90000"/>
              </a:lnSpc>
            </a:pPr>
            <a:r>
              <a:rPr lang="en-US" sz="4000" b="1" u="sng" spc="0">
                <a:solidFill>
                  <a:schemeClr val="tx1"/>
                </a:solidFill>
              </a:rPr>
              <a:t>Food Deserts</a:t>
            </a:r>
            <a:endParaRPr lang="en-US" sz="4000" b="1" i="1" u="sng" spc="0">
              <a:solidFill>
                <a:schemeClr val="tx1"/>
              </a:solidFill>
            </a:endParaRPr>
          </a:p>
        </p:txBody>
      </p:sp>
      <p:pic>
        <p:nvPicPr>
          <p:cNvPr id="12" name="Picture 11">
            <a:extLst>
              <a:ext uri="{FF2B5EF4-FFF2-40B4-BE49-F238E27FC236}">
                <a16:creationId xmlns:a16="http://schemas.microsoft.com/office/drawing/2014/main" id="{61606309-6A77-42E5-A5AE-F0FBEC6F5236}"/>
              </a:ext>
            </a:extLst>
          </p:cNvPr>
          <p:cNvPicPr/>
          <p:nvPr/>
        </p:nvPicPr>
        <p:blipFill rotWithShape="1">
          <a:blip r:embed="rId4" r:link="rId5">
            <a:extLst>
              <a:ext uri="{28A0092B-C50C-407E-A947-70E740481C1C}">
                <a14:useLocalDpi xmlns:a14="http://schemas.microsoft.com/office/drawing/2010/main" val="0"/>
              </a:ext>
            </a:extLst>
          </a:blip>
          <a:srcRect t="12822" r="2" b="376"/>
          <a:stretch>
            <a:fillRect/>
          </a:stretch>
        </p:blipFill>
        <p:spPr bwMode="auto">
          <a:xfrm>
            <a:off x="20" y="3429000"/>
            <a:ext cx="5663460" cy="3429000"/>
          </a:xfrm>
          <a:prstGeom prst="rect">
            <a:avLst/>
          </a:prstGeom>
          <a:noFill/>
        </p:spPr>
      </p:pic>
      <p:sp>
        <p:nvSpPr>
          <p:cNvPr id="3" name="Subtitle 2">
            <a:extLst>
              <a:ext uri="{FF2B5EF4-FFF2-40B4-BE49-F238E27FC236}">
                <a16:creationId xmlns:a16="http://schemas.microsoft.com/office/drawing/2014/main" id="{2F849908-19BF-4A6B-BD84-DE098B8E55FA}"/>
              </a:ext>
            </a:extLst>
          </p:cNvPr>
          <p:cNvSpPr>
            <a:spLocks noGrp="1"/>
          </p:cNvSpPr>
          <p:nvPr>
            <p:ph type="subTitle" idx="1"/>
          </p:nvPr>
        </p:nvSpPr>
        <p:spPr>
          <a:xfrm>
            <a:off x="6303580" y="1673157"/>
            <a:ext cx="5653724" cy="4727643"/>
          </a:xfrm>
        </p:spPr>
        <p:txBody>
          <a:bodyPr vert="horz" lIns="91440" tIns="45720" rIns="91440" bIns="45720" rtlCol="0">
            <a:noAutofit/>
          </a:bodyPr>
          <a:lstStyle/>
          <a:p>
            <a:pPr marL="285750" indent="-182880" algn="l">
              <a:lnSpc>
                <a:spcPct val="90000"/>
              </a:lnSpc>
              <a:buFont typeface="Garamond" pitchFamily="18" charset="0"/>
              <a:buChar char="◦"/>
            </a:pPr>
            <a:r>
              <a:rPr lang="en-US">
                <a:solidFill>
                  <a:schemeClr val="tx1"/>
                </a:solidFill>
              </a:rPr>
              <a:t>Residential geographic [areas], typically in urban settings, where low-income residents have limited or no access to [grocery stores] with enough variety at affordable cost</a:t>
            </a:r>
          </a:p>
          <a:p>
            <a:pPr marL="285750" indent="-182880" algn="l">
              <a:lnSpc>
                <a:spcPct val="90000"/>
              </a:lnSpc>
              <a:buFont typeface="Garamond" pitchFamily="18" charset="0"/>
              <a:buChar char="◦"/>
            </a:pPr>
            <a:endParaRPr lang="en-US">
              <a:solidFill>
                <a:schemeClr val="tx1"/>
              </a:solidFill>
            </a:endParaRPr>
          </a:p>
          <a:p>
            <a:pPr marL="285750" indent="-182880" algn="l">
              <a:lnSpc>
                <a:spcPct val="90000"/>
              </a:lnSpc>
              <a:buFont typeface="Garamond" pitchFamily="18" charset="0"/>
              <a:buChar char="◦"/>
            </a:pPr>
            <a:endParaRPr lang="en-US">
              <a:solidFill>
                <a:schemeClr val="tx1"/>
              </a:solidFill>
            </a:endParaRPr>
          </a:p>
          <a:p>
            <a:pPr marL="285750" indent="-182880" algn="l">
              <a:lnSpc>
                <a:spcPct val="90000"/>
              </a:lnSpc>
              <a:buFont typeface="Garamond" pitchFamily="18" charset="0"/>
              <a:buChar char="◦"/>
            </a:pPr>
            <a:r>
              <a:rPr lang="en-US">
                <a:solidFill>
                  <a:schemeClr val="tx1"/>
                </a:solidFill>
              </a:rPr>
              <a:t>Often defined by:</a:t>
            </a:r>
          </a:p>
          <a:p>
            <a:pPr marL="742950" lvl="1" indent="-182880" algn="l">
              <a:lnSpc>
                <a:spcPct val="90000"/>
              </a:lnSpc>
              <a:buFont typeface="Garamond" pitchFamily="18" charset="0"/>
              <a:buChar char="◦"/>
            </a:pPr>
            <a:r>
              <a:rPr lang="en-US" sz="1800"/>
              <a:t>Household income</a:t>
            </a:r>
          </a:p>
          <a:p>
            <a:pPr marL="742950" lvl="1" indent="-182880" algn="l">
              <a:lnSpc>
                <a:spcPct val="90000"/>
              </a:lnSpc>
              <a:buFont typeface="Garamond" pitchFamily="18" charset="0"/>
              <a:buChar char="◦"/>
            </a:pPr>
            <a:r>
              <a:rPr lang="en-US" sz="1800"/>
              <a:t>Distance from a supermarket</a:t>
            </a:r>
          </a:p>
          <a:p>
            <a:pPr marL="742950" lvl="1" indent="-182880" algn="l">
              <a:lnSpc>
                <a:spcPct val="90000"/>
              </a:lnSpc>
              <a:buFont typeface="Garamond" pitchFamily="18" charset="0"/>
              <a:buChar char="◦"/>
            </a:pPr>
            <a:r>
              <a:rPr lang="en-US" sz="1800"/>
              <a:t>Vehicle ownership</a:t>
            </a:r>
          </a:p>
          <a:p>
            <a:pPr marL="742950" lvl="1" indent="-182880" algn="l">
              <a:lnSpc>
                <a:spcPct val="90000"/>
              </a:lnSpc>
              <a:buFont typeface="Garamond" pitchFamily="18" charset="0"/>
              <a:buChar char="◦"/>
            </a:pPr>
            <a:r>
              <a:rPr lang="en-US" sz="1800"/>
              <a:t>Availability of healthy food in local stores</a:t>
            </a:r>
          </a:p>
          <a:p>
            <a:pPr lvl="1" indent="-182880" algn="l">
              <a:lnSpc>
                <a:spcPct val="90000"/>
              </a:lnSpc>
              <a:buFont typeface="Garamond" pitchFamily="18" charset="0"/>
              <a:buChar char="◦"/>
            </a:pPr>
            <a:endParaRPr lang="en-US" sz="1000"/>
          </a:p>
          <a:p>
            <a:pPr marL="365760" lvl="1" indent="-182880" algn="l">
              <a:lnSpc>
                <a:spcPct val="90000"/>
              </a:lnSpc>
              <a:buFont typeface="Garamond" pitchFamily="18" charset="0"/>
              <a:buChar char="◦"/>
            </a:pPr>
            <a:r>
              <a:rPr lang="en-US" sz="1000" b="1" u="sng"/>
              <a:t>Sources:</a:t>
            </a:r>
          </a:p>
          <a:p>
            <a:pPr marL="822960" lvl="2" indent="-182880" algn="l">
              <a:lnSpc>
                <a:spcPct val="90000"/>
              </a:lnSpc>
              <a:buFont typeface="Garamond" pitchFamily="18" charset="0"/>
              <a:buChar char="◦"/>
            </a:pPr>
            <a:r>
              <a:rPr lang="en-US" sz="1000"/>
              <a:t>Slater, J., Epp-Koop, S., Jakilzaek, M., Green, C. (2017). Food deserts in Winnipeg, Canada: A novel method for measuring a complex and contested construct. </a:t>
            </a:r>
            <a:r>
              <a:rPr lang="en-US" sz="1000" i="1"/>
              <a:t>Health Promotion and Chronic Disease Prevention in Canada, 37</a:t>
            </a:r>
            <a:r>
              <a:rPr lang="en-US" sz="1000"/>
              <a:t>(10), 350-356. </a:t>
            </a:r>
            <a:r>
              <a:rPr lang="en-US" sz="1000">
                <a:hlinkClick r:id="rId6"/>
              </a:rPr>
              <a:t>https://doi.org/10.24095/hpcdp.37.10.05</a:t>
            </a:r>
            <a:r>
              <a:rPr lang="en-US" sz="1000"/>
              <a:t> </a:t>
            </a:r>
          </a:p>
          <a:p>
            <a:pPr marL="365760" lvl="1" indent="-182880" algn="l">
              <a:lnSpc>
                <a:spcPct val="90000"/>
              </a:lnSpc>
              <a:buFont typeface="Garamond" pitchFamily="18" charset="0"/>
              <a:buChar char="◦"/>
            </a:pPr>
            <a:endParaRPr lang="en-US" sz="1000"/>
          </a:p>
          <a:p>
            <a:pPr marL="365760" lvl="1" indent="-182880" algn="l">
              <a:lnSpc>
                <a:spcPct val="90000"/>
              </a:lnSpc>
              <a:buFont typeface="Garamond" pitchFamily="18" charset="0"/>
              <a:buChar char="◦"/>
            </a:pPr>
            <a:r>
              <a:rPr lang="en-US" sz="1000" u="sng"/>
              <a:t>Photo Sources: </a:t>
            </a:r>
          </a:p>
          <a:p>
            <a:pPr marL="822960" lvl="2" indent="-182880" algn="l">
              <a:lnSpc>
                <a:spcPct val="90000"/>
              </a:lnSpc>
              <a:buFont typeface="Garamond" pitchFamily="18" charset="0"/>
              <a:buChar char="◦"/>
            </a:pPr>
            <a:r>
              <a:rPr lang="en-US" sz="1000">
                <a:hlinkClick r:id="rId7"/>
              </a:rPr>
              <a:t>https://www.survwpg.ca/MBCDP/FoodAtlas2019/FoodAtlas_Overview_Dec24_19</a:t>
            </a:r>
            <a:r>
              <a:rPr lang="en-US" sz="1000"/>
              <a:t> (top)</a:t>
            </a:r>
          </a:p>
          <a:p>
            <a:pPr marL="822960" lvl="2" indent="-182880" algn="l">
              <a:lnSpc>
                <a:spcPct val="90000"/>
              </a:lnSpc>
              <a:buFont typeface="Garamond" pitchFamily="18" charset="0"/>
              <a:buChar char="◦"/>
            </a:pPr>
            <a:r>
              <a:rPr lang="en-US" sz="1000"/>
              <a:t>J.Antonio, 2020 (bottom)</a:t>
            </a:r>
          </a:p>
          <a:p>
            <a:pPr marL="822960" lvl="2" indent="-182880" algn="l">
              <a:lnSpc>
                <a:spcPct val="90000"/>
              </a:lnSpc>
              <a:buFont typeface="Garamond" pitchFamily="18" charset="0"/>
              <a:buChar char="◦"/>
            </a:pPr>
            <a:endParaRPr lang="en-US" sz="1000"/>
          </a:p>
        </p:txBody>
      </p:sp>
    </p:spTree>
    <p:extLst>
      <p:ext uri="{BB962C8B-B14F-4D97-AF65-F5344CB8AC3E}">
        <p14:creationId xmlns:p14="http://schemas.microsoft.com/office/powerpoint/2010/main" val="429410472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14" name="Rectangle 13">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70486362-3903-4335-9A61-DD5F13185D48}"/>
              </a:ext>
            </a:extLst>
          </p:cNvPr>
          <p:cNvSpPr>
            <a:spLocks noGrp="1"/>
          </p:cNvSpPr>
          <p:nvPr>
            <p:ph type="ctrTitle"/>
          </p:nvPr>
        </p:nvSpPr>
        <p:spPr>
          <a:xfrm>
            <a:off x="514031" y="-190182"/>
            <a:ext cx="9792208" cy="1527078"/>
          </a:xfrm>
        </p:spPr>
        <p:txBody>
          <a:bodyPr vert="horz" lIns="91440" tIns="45720" rIns="91440" bIns="45720" rtlCol="0" anchor="ctr">
            <a:normAutofit/>
          </a:bodyPr>
          <a:lstStyle/>
          <a:p>
            <a:pPr>
              <a:lnSpc>
                <a:spcPct val="90000"/>
              </a:lnSpc>
            </a:pPr>
            <a:r>
              <a:rPr lang="en-US" sz="4800" spc="0"/>
              <a:t>Sources</a:t>
            </a:r>
          </a:p>
        </p:txBody>
      </p:sp>
      <p:sp>
        <p:nvSpPr>
          <p:cNvPr id="3" name="Subtitle 2">
            <a:extLst>
              <a:ext uri="{FF2B5EF4-FFF2-40B4-BE49-F238E27FC236}">
                <a16:creationId xmlns:a16="http://schemas.microsoft.com/office/drawing/2014/main" id="{48E0B55B-A208-4293-86EA-C5B67C6C4A8D}"/>
              </a:ext>
            </a:extLst>
          </p:cNvPr>
          <p:cNvSpPr>
            <a:spLocks noGrp="1"/>
          </p:cNvSpPr>
          <p:nvPr>
            <p:ph type="subTitle" idx="1"/>
          </p:nvPr>
        </p:nvSpPr>
        <p:spPr>
          <a:xfrm>
            <a:off x="651753" y="885218"/>
            <a:ext cx="10315967" cy="5080494"/>
          </a:xfrm>
        </p:spPr>
        <p:txBody>
          <a:bodyPr vert="horz" lIns="91440" tIns="45720" rIns="91440" bIns="45720" rtlCol="0">
            <a:normAutofit fontScale="92500" lnSpcReduction="20000"/>
          </a:bodyPr>
          <a:lstStyle/>
          <a:p>
            <a:pPr marL="92075" algn="l">
              <a:buNone/>
            </a:pPr>
            <a:r>
              <a:rPr lang="en-US" sz="1400" b="1" u="sng" dirty="0"/>
              <a:t>Slide 3</a:t>
            </a:r>
            <a:r>
              <a:rPr lang="en-US" sz="1400" b="1" dirty="0"/>
              <a:t>:</a:t>
            </a:r>
          </a:p>
          <a:p>
            <a:pPr marL="388620" indent="-285750" algn="l">
              <a:lnSpc>
                <a:spcPct val="100000"/>
              </a:lnSpc>
              <a:spcAft>
                <a:spcPts val="600"/>
              </a:spcAft>
              <a:buFont typeface="Arial" panose="020B0604020202020204" pitchFamily="34" charset="0"/>
              <a:buChar char="•"/>
            </a:pPr>
            <a:r>
              <a:rPr lang="en-US" sz="1400" b="1" dirty="0">
                <a:solidFill>
                  <a:schemeClr val="tx1"/>
                </a:solidFill>
                <a:hlinkClick r:id="rId2"/>
              </a:rPr>
              <a:t>https://www.rappler.com/moveph/51726-food-security-philippines/</a:t>
            </a:r>
            <a:endParaRPr lang="en-US" sz="1400" b="1" dirty="0">
              <a:solidFill>
                <a:schemeClr val="tx1"/>
              </a:solidFill>
            </a:endParaRPr>
          </a:p>
          <a:p>
            <a:pPr marL="388620" indent="-285750" algn="l">
              <a:lnSpc>
                <a:spcPct val="100000"/>
              </a:lnSpc>
              <a:spcAft>
                <a:spcPts val="600"/>
              </a:spcAft>
              <a:buFont typeface="Arial" panose="020B0604020202020204" pitchFamily="34" charset="0"/>
              <a:buChar char="•"/>
            </a:pPr>
            <a:r>
              <a:rPr lang="en-US" sz="1400" dirty="0">
                <a:solidFill>
                  <a:schemeClr val="tx1"/>
                </a:solidFill>
              </a:rPr>
              <a:t>Food and Agricultural Organization of the United Nations (2010)</a:t>
            </a:r>
          </a:p>
          <a:p>
            <a:pPr marL="102870" algn="l">
              <a:lnSpc>
                <a:spcPct val="100000"/>
              </a:lnSpc>
              <a:spcAft>
                <a:spcPts val="600"/>
              </a:spcAft>
            </a:pPr>
            <a:endParaRPr lang="en-US" sz="1400" b="1" u="sng" dirty="0">
              <a:solidFill>
                <a:schemeClr val="tx1"/>
              </a:solidFill>
              <a:hlinkClick r:id="rId3">
                <a:extLst>
                  <a:ext uri="{A12FA001-AC4F-418D-AE19-62706E023703}">
                    <ahyp:hlinkClr xmlns:ahyp="http://schemas.microsoft.com/office/drawing/2018/hyperlinkcolor" val="tx"/>
                  </a:ext>
                </a:extLst>
              </a:hlinkClick>
            </a:endParaRPr>
          </a:p>
          <a:p>
            <a:pPr marL="102870" algn="l">
              <a:lnSpc>
                <a:spcPct val="100000"/>
              </a:lnSpc>
              <a:spcAft>
                <a:spcPts val="600"/>
              </a:spcAft>
            </a:pPr>
            <a:r>
              <a:rPr lang="en-US" sz="1400" b="1" u="sng" dirty="0">
                <a:solidFill>
                  <a:schemeClr val="tx1"/>
                </a:solidFill>
                <a:hlinkClick r:id="rId3">
                  <a:extLst>
                    <a:ext uri="{A12FA001-AC4F-418D-AE19-62706E023703}">
                      <ahyp:hlinkClr xmlns:ahyp="http://schemas.microsoft.com/office/drawing/2018/hyperlinkcolor" val="tx"/>
                    </a:ext>
                  </a:extLst>
                </a:hlinkClick>
              </a:rPr>
              <a:t>Slide 4: </a:t>
            </a:r>
          </a:p>
          <a:p>
            <a:pPr marL="388620" indent="-285750" algn="l">
              <a:lnSpc>
                <a:spcPct val="100000"/>
              </a:lnSpc>
              <a:spcAft>
                <a:spcPts val="600"/>
              </a:spcAft>
              <a:buFont typeface="Arial" panose="020B0604020202020204" pitchFamily="34" charset="0"/>
              <a:buChar char="•"/>
            </a:pPr>
            <a:r>
              <a:rPr lang="en-US" sz="1400" dirty="0">
                <a:solidFill>
                  <a:schemeClr val="tx1"/>
                </a:solidFill>
                <a:hlinkClick r:id="rId3"/>
              </a:rPr>
              <a:t>https://www.ryerson.ca/foodsecurity/</a:t>
            </a:r>
            <a:endParaRPr lang="en-US" sz="1400" dirty="0">
              <a:solidFill>
                <a:schemeClr val="tx1"/>
              </a:solidFill>
            </a:endParaRPr>
          </a:p>
          <a:p>
            <a:pPr marL="388620" indent="-285750" algn="l">
              <a:lnSpc>
                <a:spcPct val="100000"/>
              </a:lnSpc>
              <a:spcAft>
                <a:spcPts val="600"/>
              </a:spcAft>
              <a:buFont typeface="Arial" panose="020B0604020202020204" pitchFamily="34" charset="0"/>
              <a:buChar char="•"/>
            </a:pPr>
            <a:r>
              <a:rPr lang="en-US" sz="1400" dirty="0">
                <a:solidFill>
                  <a:schemeClr val="tx1"/>
                </a:solidFill>
                <a:hlinkClick r:id="rId4"/>
              </a:rPr>
              <a:t>https://foodmattersmanitoba.ca/food-security/</a:t>
            </a:r>
            <a:endParaRPr lang="en-US" sz="1400" dirty="0">
              <a:solidFill>
                <a:schemeClr val="tx1"/>
              </a:solidFill>
            </a:endParaRPr>
          </a:p>
          <a:p>
            <a:pPr marL="102870" algn="l">
              <a:lnSpc>
                <a:spcPct val="100000"/>
              </a:lnSpc>
              <a:spcAft>
                <a:spcPts val="600"/>
              </a:spcAft>
            </a:pPr>
            <a:endParaRPr lang="en-US" sz="1400" u="sng" dirty="0">
              <a:solidFill>
                <a:schemeClr val="tx1"/>
              </a:solidFill>
            </a:endParaRPr>
          </a:p>
          <a:p>
            <a:pPr marL="102870" algn="l">
              <a:lnSpc>
                <a:spcPct val="100000"/>
              </a:lnSpc>
              <a:spcAft>
                <a:spcPts val="600"/>
              </a:spcAft>
            </a:pPr>
            <a:r>
              <a:rPr lang="en-US" sz="1400" b="1" u="sng" dirty="0">
                <a:solidFill>
                  <a:schemeClr val="tx1"/>
                </a:solidFill>
                <a:hlinkClick r:id="rId3">
                  <a:extLst>
                    <a:ext uri="{A12FA001-AC4F-418D-AE19-62706E023703}">
                      <ahyp:hlinkClr xmlns:ahyp="http://schemas.microsoft.com/office/drawing/2018/hyperlinkcolor" val="tx"/>
                    </a:ext>
                  </a:extLst>
                </a:hlinkClick>
              </a:rPr>
              <a:t>Slide 6: </a:t>
            </a:r>
          </a:p>
          <a:p>
            <a:pPr marL="388620" indent="-285750" algn="l">
              <a:lnSpc>
                <a:spcPct val="100000"/>
              </a:lnSpc>
              <a:spcAft>
                <a:spcPts val="600"/>
              </a:spcAft>
              <a:buFont typeface="Arial" panose="020B0604020202020204" pitchFamily="34" charset="0"/>
              <a:buChar char="•"/>
            </a:pPr>
            <a:r>
              <a:rPr lang="en-US" sz="1400" b="1" dirty="0">
                <a:solidFill>
                  <a:schemeClr val="tx1"/>
                </a:solidFill>
                <a:hlinkClick r:id="rId2"/>
              </a:rPr>
              <a:t>https://www.rappler.com/moveph/51726-food-security-philippines/</a:t>
            </a:r>
            <a:endParaRPr lang="en-US" sz="1400" b="1" u="sng" dirty="0">
              <a:solidFill>
                <a:schemeClr val="tx1"/>
              </a:solidFill>
              <a:hlinkClick r:id="rId3">
                <a:extLst>
                  <a:ext uri="{A12FA001-AC4F-418D-AE19-62706E023703}">
                    <ahyp:hlinkClr xmlns:ahyp="http://schemas.microsoft.com/office/drawing/2018/hyperlinkcolor" val="tx"/>
                  </a:ext>
                </a:extLst>
              </a:hlinkClick>
            </a:endParaRPr>
          </a:p>
          <a:p>
            <a:pPr marL="102870" algn="l">
              <a:lnSpc>
                <a:spcPct val="100000"/>
              </a:lnSpc>
              <a:spcAft>
                <a:spcPts val="600"/>
              </a:spcAft>
            </a:pPr>
            <a:endParaRPr lang="en-US" sz="1400" u="sng" dirty="0">
              <a:solidFill>
                <a:schemeClr val="tx1"/>
              </a:solidFill>
            </a:endParaRPr>
          </a:p>
          <a:p>
            <a:pPr marL="102870" algn="l">
              <a:lnSpc>
                <a:spcPct val="100000"/>
              </a:lnSpc>
              <a:spcAft>
                <a:spcPts val="600"/>
              </a:spcAft>
            </a:pPr>
            <a:r>
              <a:rPr lang="en-US" sz="1400" b="1" u="sng" dirty="0">
                <a:solidFill>
                  <a:schemeClr val="tx1"/>
                </a:solidFill>
                <a:hlinkClick r:id="rId3">
                  <a:extLst>
                    <a:ext uri="{A12FA001-AC4F-418D-AE19-62706E023703}">
                      <ahyp:hlinkClr xmlns:ahyp="http://schemas.microsoft.com/office/drawing/2018/hyperlinkcolor" val="tx"/>
                    </a:ext>
                  </a:extLst>
                </a:hlinkClick>
              </a:rPr>
              <a:t>Slide 7: </a:t>
            </a:r>
          </a:p>
          <a:p>
            <a:pPr marL="388620" indent="-285750" algn="l">
              <a:lnSpc>
                <a:spcPct val="100000"/>
              </a:lnSpc>
              <a:spcAft>
                <a:spcPts val="600"/>
              </a:spcAft>
              <a:buFont typeface="Arial" panose="020B0604020202020204" pitchFamily="34" charset="0"/>
              <a:buChar char="•"/>
            </a:pPr>
            <a:r>
              <a:rPr lang="en-US" sz="1400" dirty="0">
                <a:solidFill>
                  <a:schemeClr val="tx1"/>
                </a:solidFill>
                <a:hlinkClick r:id="rId5"/>
              </a:rPr>
              <a:t>https://mffh.org/news/many-factors-lead-lifelong-health/</a:t>
            </a:r>
            <a:r>
              <a:rPr lang="en-US" sz="1400" dirty="0">
                <a:solidFill>
                  <a:schemeClr val="tx1"/>
                </a:solidFill>
              </a:rPr>
              <a:t>  </a:t>
            </a:r>
          </a:p>
          <a:p>
            <a:pPr marL="102870" algn="l">
              <a:lnSpc>
                <a:spcPct val="100000"/>
              </a:lnSpc>
              <a:spcAft>
                <a:spcPts val="600"/>
              </a:spcAft>
            </a:pPr>
            <a:endParaRPr lang="en-US" sz="1400" u="sng" dirty="0">
              <a:solidFill>
                <a:schemeClr val="tx1"/>
              </a:solidFill>
            </a:endParaRPr>
          </a:p>
          <a:p>
            <a:pPr marL="102870" algn="l">
              <a:lnSpc>
                <a:spcPct val="100000"/>
              </a:lnSpc>
              <a:spcAft>
                <a:spcPts val="600"/>
              </a:spcAft>
            </a:pPr>
            <a:r>
              <a:rPr lang="en-US" sz="1400" b="1" u="sng" dirty="0">
                <a:solidFill>
                  <a:schemeClr val="tx1"/>
                </a:solidFill>
                <a:hlinkClick r:id="rId3">
                  <a:extLst>
                    <a:ext uri="{A12FA001-AC4F-418D-AE19-62706E023703}">
                      <ahyp:hlinkClr xmlns:ahyp="http://schemas.microsoft.com/office/drawing/2018/hyperlinkcolor" val="tx"/>
                    </a:ext>
                  </a:extLst>
                </a:hlinkClick>
              </a:rPr>
              <a:t>Slide 8+9: </a:t>
            </a:r>
          </a:p>
          <a:p>
            <a:pPr marL="388620" indent="-285750" algn="l">
              <a:lnSpc>
                <a:spcPct val="100000"/>
              </a:lnSpc>
              <a:spcAft>
                <a:spcPts val="600"/>
              </a:spcAft>
              <a:buFont typeface="Arial" panose="020B0604020202020204" pitchFamily="34" charset="0"/>
              <a:buChar char="•"/>
            </a:pPr>
            <a:r>
              <a:rPr lang="en-US" sz="1400" dirty="0">
                <a:solidFill>
                  <a:schemeClr val="tx1"/>
                </a:solidFill>
                <a:hlinkClick r:id="rId6"/>
              </a:rPr>
              <a:t>https://proof.utoronto.ca/food-insecurity/</a:t>
            </a:r>
            <a:endParaRPr lang="en-US" sz="1400" dirty="0">
              <a:solidFill>
                <a:schemeClr val="tx1"/>
              </a:solidFill>
            </a:endParaRPr>
          </a:p>
          <a:p>
            <a:pPr marL="102870" algn="l">
              <a:lnSpc>
                <a:spcPct val="100000"/>
              </a:lnSpc>
              <a:spcAft>
                <a:spcPts val="600"/>
              </a:spcAft>
            </a:pPr>
            <a:endParaRPr lang="en-US" sz="1400" dirty="0">
              <a:solidFill>
                <a:schemeClr val="tx1"/>
              </a:solidFill>
            </a:endParaRPr>
          </a:p>
          <a:p>
            <a:pPr marL="102870" algn="l">
              <a:lnSpc>
                <a:spcPct val="100000"/>
              </a:lnSpc>
              <a:spcAft>
                <a:spcPts val="600"/>
              </a:spcAft>
            </a:pPr>
            <a:r>
              <a:rPr lang="en-US" sz="1400" b="1" u="sng" dirty="0">
                <a:solidFill>
                  <a:schemeClr val="tx1"/>
                </a:solidFill>
              </a:rPr>
              <a:t>Slide 10:</a:t>
            </a:r>
          </a:p>
          <a:p>
            <a:pPr marL="388620" indent="-285750" algn="l">
              <a:lnSpc>
                <a:spcPct val="100000"/>
              </a:lnSpc>
              <a:spcAft>
                <a:spcPts val="600"/>
              </a:spcAft>
              <a:buFont typeface="Arial" panose="020B0604020202020204" pitchFamily="34" charset="0"/>
              <a:buChar char="•"/>
            </a:pPr>
            <a:r>
              <a:rPr lang="en-US" sz="1400" dirty="0">
                <a:solidFill>
                  <a:schemeClr val="tx1"/>
                </a:solidFill>
              </a:rPr>
              <a:t>Slater, J., Epp-Koop, S., </a:t>
            </a:r>
            <a:r>
              <a:rPr lang="en-US" sz="1400" dirty="0" err="1">
                <a:solidFill>
                  <a:schemeClr val="tx1"/>
                </a:solidFill>
              </a:rPr>
              <a:t>Jakilzaek</a:t>
            </a:r>
            <a:r>
              <a:rPr lang="en-US" sz="1400" dirty="0">
                <a:solidFill>
                  <a:schemeClr val="tx1"/>
                </a:solidFill>
              </a:rPr>
              <a:t>, M., Green, C. (2017). Food deserts in Winnipeg, Canada: A novel method for measuring a complex and contested construct. </a:t>
            </a:r>
            <a:r>
              <a:rPr lang="en-US" sz="1400" i="1" dirty="0">
                <a:solidFill>
                  <a:schemeClr val="tx1"/>
                </a:solidFill>
              </a:rPr>
              <a:t>Health Promotion and Chronic Disease Prevention in Canada, 37</a:t>
            </a:r>
            <a:r>
              <a:rPr lang="en-US" sz="1400" dirty="0">
                <a:solidFill>
                  <a:schemeClr val="tx1"/>
                </a:solidFill>
              </a:rPr>
              <a:t>(10), 350-356. </a:t>
            </a:r>
            <a:r>
              <a:rPr lang="en-US" sz="1400" dirty="0">
                <a:solidFill>
                  <a:schemeClr val="tx1"/>
                </a:solidFill>
                <a:hlinkClick r:id="rId7"/>
              </a:rPr>
              <a:t>https://doi.org/10.24095/hpcdp.37.10.05</a:t>
            </a:r>
            <a:r>
              <a:rPr lang="en-US" sz="1400" dirty="0">
                <a:solidFill>
                  <a:schemeClr val="tx1"/>
                </a:solidFill>
              </a:rPr>
              <a:t> </a:t>
            </a:r>
          </a:p>
          <a:p>
            <a:pPr marL="388620" indent="-285750" algn="l">
              <a:lnSpc>
                <a:spcPct val="100000"/>
              </a:lnSpc>
              <a:spcAft>
                <a:spcPts val="600"/>
              </a:spcAft>
              <a:buFont typeface="Arial" panose="020B0604020202020204" pitchFamily="34" charset="0"/>
              <a:buChar char="•"/>
            </a:pPr>
            <a:r>
              <a:rPr lang="en-US" sz="1400" dirty="0" err="1">
                <a:solidFill>
                  <a:schemeClr val="tx1"/>
                </a:solidFill>
              </a:rPr>
              <a:t>J.Antonio</a:t>
            </a:r>
            <a:r>
              <a:rPr lang="en-US" sz="1400" dirty="0">
                <a:solidFill>
                  <a:schemeClr val="tx1"/>
                </a:solidFill>
              </a:rPr>
              <a:t>, 2020</a:t>
            </a:r>
          </a:p>
          <a:p>
            <a:pPr marL="102870" algn="l">
              <a:lnSpc>
                <a:spcPct val="100000"/>
              </a:lnSpc>
              <a:spcAft>
                <a:spcPts val="600"/>
              </a:spcAft>
            </a:pPr>
            <a:endParaRPr lang="en-US" sz="1400" b="1" dirty="0">
              <a:solidFill>
                <a:schemeClr val="tx1"/>
              </a:solidFill>
            </a:endParaRPr>
          </a:p>
          <a:p>
            <a:pPr marL="102870" algn="l">
              <a:lnSpc>
                <a:spcPct val="100000"/>
              </a:lnSpc>
              <a:spcAft>
                <a:spcPts val="600"/>
              </a:spcAft>
            </a:pPr>
            <a:endParaRPr lang="en-US" sz="1400" dirty="0">
              <a:solidFill>
                <a:schemeClr val="tx1"/>
              </a:solidFill>
            </a:endParaRPr>
          </a:p>
          <a:p>
            <a:pPr marL="102870" algn="l">
              <a:lnSpc>
                <a:spcPct val="100000"/>
              </a:lnSpc>
              <a:spcAft>
                <a:spcPts val="600"/>
              </a:spcAft>
            </a:pPr>
            <a:endParaRPr lang="en-US" sz="1400" dirty="0">
              <a:solidFill>
                <a:schemeClr val="tx1"/>
              </a:solidFill>
            </a:endParaRPr>
          </a:p>
          <a:p>
            <a:pPr marL="102870" algn="l">
              <a:lnSpc>
                <a:spcPct val="100000"/>
              </a:lnSpc>
              <a:spcAft>
                <a:spcPts val="600"/>
              </a:spcAft>
            </a:pPr>
            <a:endParaRPr lang="en-US" sz="1400" b="1" u="sng" dirty="0">
              <a:solidFill>
                <a:schemeClr val="tx1"/>
              </a:solidFill>
              <a:hlinkClick r:id="rId3">
                <a:extLst>
                  <a:ext uri="{A12FA001-AC4F-418D-AE19-62706E023703}">
                    <ahyp:hlinkClr xmlns:ahyp="http://schemas.microsoft.com/office/drawing/2018/hyperlinkcolor" val="tx"/>
                  </a:ext>
                </a:extLst>
              </a:hlinkClick>
            </a:endParaRPr>
          </a:p>
          <a:p>
            <a:pPr marL="285750" indent="-182880" algn="l">
              <a:lnSpc>
                <a:spcPct val="100000"/>
              </a:lnSpc>
              <a:spcAft>
                <a:spcPts val="600"/>
              </a:spcAft>
              <a:buFont typeface="Garamond" pitchFamily="18" charset="0"/>
              <a:buChar char="◦"/>
            </a:pPr>
            <a:endParaRPr lang="en-US" dirty="0">
              <a:solidFill>
                <a:schemeClr val="tx1"/>
              </a:solidFill>
            </a:endParaRPr>
          </a:p>
          <a:p>
            <a:pPr marL="285750" indent="-182880" algn="l">
              <a:lnSpc>
                <a:spcPct val="100000"/>
              </a:lnSpc>
              <a:spcAft>
                <a:spcPts val="600"/>
              </a:spcAft>
              <a:buFont typeface="Garamond" pitchFamily="18" charset="0"/>
              <a:buChar char="◦"/>
            </a:pPr>
            <a:endParaRPr lang="en-US" dirty="0">
              <a:solidFill>
                <a:schemeClr val="tx1"/>
              </a:solidFill>
            </a:endParaRPr>
          </a:p>
          <a:p>
            <a:pPr marL="285750" indent="-182880" algn="l">
              <a:lnSpc>
                <a:spcPct val="100000"/>
              </a:lnSpc>
              <a:spcAft>
                <a:spcPts val="600"/>
              </a:spcAft>
              <a:buFont typeface="Garamond" pitchFamily="18" charset="0"/>
              <a:buChar char="◦"/>
            </a:pPr>
            <a:endParaRPr lang="en-US" dirty="0">
              <a:solidFill>
                <a:schemeClr val="tx1"/>
              </a:solidFill>
            </a:endParaRPr>
          </a:p>
          <a:p>
            <a:pPr marL="285750" indent="-182880" algn="l">
              <a:lnSpc>
                <a:spcPct val="100000"/>
              </a:lnSpc>
              <a:spcAft>
                <a:spcPts val="600"/>
              </a:spcAft>
              <a:buFont typeface="Garamond" pitchFamily="18" charset="0"/>
              <a:buChar char="◦"/>
            </a:pPr>
            <a:endParaRPr lang="en-US" dirty="0">
              <a:solidFill>
                <a:schemeClr val="tx1"/>
              </a:solidFill>
            </a:endParaRPr>
          </a:p>
        </p:txBody>
      </p:sp>
      <p:sp>
        <p:nvSpPr>
          <p:cNvPr id="4" name="Rectangle 3">
            <a:extLst>
              <a:ext uri="{FF2B5EF4-FFF2-40B4-BE49-F238E27FC236}">
                <a16:creationId xmlns:a16="http://schemas.microsoft.com/office/drawing/2014/main" id="{1FD6F429-DADD-C8E8-BF91-96F93DD0166E}"/>
              </a:ext>
            </a:extLst>
          </p:cNvPr>
          <p:cNvSpPr/>
          <p:nvPr/>
        </p:nvSpPr>
        <p:spPr>
          <a:xfrm>
            <a:off x="0" y="6468946"/>
            <a:ext cx="12192000" cy="39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0">
            <a:extLst>
              <a:ext uri="{FF2B5EF4-FFF2-40B4-BE49-F238E27FC236}">
                <a16:creationId xmlns:a16="http://schemas.microsoft.com/office/drawing/2014/main" id="{F02BCDA0-EBA8-0059-9456-C8DA0ED55ED9}"/>
              </a:ext>
            </a:extLst>
          </p:cNvPr>
          <p:cNvSpPr>
            <a:spLocks noGrp="1"/>
          </p:cNvSpPr>
          <p:nvPr>
            <p:ph type="sldNum" sz="quarter" idx="12"/>
          </p:nvPr>
        </p:nvSpPr>
        <p:spPr>
          <a:xfrm>
            <a:off x="9352346" y="6492875"/>
            <a:ext cx="2743200" cy="365125"/>
          </a:xfrm>
        </p:spPr>
        <p:txBody>
          <a:bodyPr/>
          <a:lstStyle/>
          <a:p>
            <a:r>
              <a:rPr lang="en-US" sz="1600" b="1" dirty="0">
                <a:solidFill>
                  <a:srgbClr val="256518"/>
                </a:solidFill>
                <a:latin typeface="Cambria" panose="02040503050406030204" pitchFamily="18" charset="0"/>
              </a:rPr>
              <a:t>11</a:t>
            </a:r>
          </a:p>
        </p:txBody>
      </p:sp>
      <p:pic>
        <p:nvPicPr>
          <p:cNvPr id="6" name="Picture 5">
            <a:extLst>
              <a:ext uri="{FF2B5EF4-FFF2-40B4-BE49-F238E27FC236}">
                <a16:creationId xmlns:a16="http://schemas.microsoft.com/office/drawing/2014/main" id="{34C53BE9-E3E2-E52B-9318-E95223776C39}"/>
              </a:ext>
            </a:extLst>
          </p:cNvPr>
          <p:cNvPicPr/>
          <p:nvPr/>
        </p:nvPicPr>
        <p:blipFill>
          <a:blip r:embed="rId8"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190798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43" descr="cartoon drawing of flowers&#10;">
            <a:extLst>
              <a:ext uri="{FF2B5EF4-FFF2-40B4-BE49-F238E27FC236}">
                <a16:creationId xmlns:a16="http://schemas.microsoft.com/office/drawing/2014/main" id="{2735FF96-58CC-4AA5-AD99-48BD8C992381}"/>
              </a:ext>
            </a:extLst>
          </p:cNvPr>
          <p:cNvPicPr>
            <a:picLocks noChangeAspect="1"/>
          </p:cNvPicPr>
          <p:nvPr/>
        </p:nvPicPr>
        <p:blipFill rotWithShape="1">
          <a:blip r:embed="rId2" cstate="screen">
            <a:alphaModFix amt="90000"/>
            <a:extLst>
              <a:ext uri="{28A0092B-C50C-407E-A947-70E740481C1C}">
                <a14:useLocalDpi xmlns:a14="http://schemas.microsoft.com/office/drawing/2010/main"/>
              </a:ext>
            </a:extLst>
          </a:blip>
          <a:srcRect l="1333" r="1" b="1"/>
          <a:stretch/>
        </p:blipFill>
        <p:spPr>
          <a:xfrm>
            <a:off x="0" y="10"/>
            <a:ext cx="12191979" cy="6857990"/>
          </a:xfrm>
          <a:prstGeom prst="rect">
            <a:avLst/>
          </a:prstGeom>
          <a:solidFill>
            <a:srgbClr val="333333"/>
          </a:solidFill>
        </p:spPr>
      </p:pic>
      <p:sp>
        <p:nvSpPr>
          <p:cNvPr id="23" name="Rectangle 15">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txBody>
          <a:bodyPr/>
          <a:lstStyle/>
          <a:p>
            <a:endParaRPr lang="en-US"/>
          </a:p>
        </p:txBody>
      </p:sp>
      <p:sp>
        <p:nvSpPr>
          <p:cNvPr id="25" name="Rectangle 17">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6AD25E55-22FF-4DCC-BDBF-0194711D80BC}"/>
              </a:ext>
            </a:extLst>
          </p:cNvPr>
          <p:cNvSpPr>
            <a:spLocks noGrp="1"/>
          </p:cNvSpPr>
          <p:nvPr>
            <p:ph type="ctrTitle"/>
          </p:nvPr>
        </p:nvSpPr>
        <p:spPr>
          <a:xfrm>
            <a:off x="1629103" y="2244830"/>
            <a:ext cx="8933796" cy="2437232"/>
          </a:xfrm>
        </p:spPr>
        <p:txBody>
          <a:bodyPr>
            <a:normAutofit/>
          </a:bodyPr>
          <a:lstStyle/>
          <a:p>
            <a:r>
              <a:rPr lang="en-CA" sz="4800"/>
              <a:t>What is “food security”?</a:t>
            </a:r>
          </a:p>
        </p:txBody>
      </p:sp>
      <p:sp>
        <p:nvSpPr>
          <p:cNvPr id="27" name="Rectangle 19">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2" name="Straight Connector 21">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9FBE5B4-4576-7692-1A03-971C04AECE1A}"/>
              </a:ext>
            </a:extLst>
          </p:cNvPr>
          <p:cNvSpPr/>
          <p:nvPr/>
        </p:nvSpPr>
        <p:spPr>
          <a:xfrm>
            <a:off x="0" y="6468946"/>
            <a:ext cx="12192000" cy="399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0">
            <a:extLst>
              <a:ext uri="{FF2B5EF4-FFF2-40B4-BE49-F238E27FC236}">
                <a16:creationId xmlns:a16="http://schemas.microsoft.com/office/drawing/2014/main" id="{F2646F9C-5263-C8D8-8D2A-0EBBF8D77048}"/>
              </a:ext>
            </a:extLst>
          </p:cNvPr>
          <p:cNvSpPr>
            <a:spLocks noGrp="1"/>
          </p:cNvSpPr>
          <p:nvPr>
            <p:ph type="sldNum" sz="quarter" idx="12"/>
          </p:nvPr>
        </p:nvSpPr>
        <p:spPr>
          <a:xfrm>
            <a:off x="9352346" y="6492875"/>
            <a:ext cx="2743200" cy="365125"/>
          </a:xfrm>
        </p:spPr>
        <p:txBody>
          <a:bodyPr/>
          <a:lstStyle/>
          <a:p>
            <a:r>
              <a:rPr lang="en-US" sz="1600" b="1" dirty="0">
                <a:solidFill>
                  <a:srgbClr val="256518"/>
                </a:solidFill>
                <a:latin typeface="Cambria" panose="02040503050406030204" pitchFamily="18" charset="0"/>
              </a:rPr>
              <a:t>2</a:t>
            </a:r>
          </a:p>
        </p:txBody>
      </p:sp>
      <p:pic>
        <p:nvPicPr>
          <p:cNvPr id="6" name="Picture 5">
            <a:extLst>
              <a:ext uri="{FF2B5EF4-FFF2-40B4-BE49-F238E27FC236}">
                <a16:creationId xmlns:a16="http://schemas.microsoft.com/office/drawing/2014/main" id="{CA2B3867-DF5F-A8EB-EF56-D9FE326F8E39}"/>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15727457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7CBCD26A-BD2E-4E94-A8F8-A4B67923F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054" name="Rectangle 74">
            <a:extLst>
              <a:ext uri="{FF2B5EF4-FFF2-40B4-BE49-F238E27FC236}">
                <a16:creationId xmlns:a16="http://schemas.microsoft.com/office/drawing/2014/main" id="{ED0D337F-FB00-4E19-BBDA-8485C8ABB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2055" name="Rectangle 76">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ectangle 78">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tx1">
              <a:lumMod val="85000"/>
              <a:lumOff val="15000"/>
            </a:schemeClr>
          </a:solidFill>
          <a:ln w="6350" cap="sq" cmpd="sng" algn="ctr">
            <a:noFill/>
            <a:prstDash val="solid"/>
            <a:miter lim="800000"/>
          </a:ln>
          <a:effectLst/>
        </p:spPr>
        <p:txBody>
          <a:bodyPr/>
          <a:lstStyle/>
          <a:p>
            <a:endParaRPr lang="en-US"/>
          </a:p>
        </p:txBody>
      </p:sp>
      <p:sp>
        <p:nvSpPr>
          <p:cNvPr id="2057" name="Rectangle 80">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A5597B27-4246-4A99-B55A-B442D48E5892}"/>
              </a:ext>
            </a:extLst>
          </p:cNvPr>
          <p:cNvSpPr>
            <a:spLocks noGrp="1"/>
          </p:cNvSpPr>
          <p:nvPr>
            <p:ph type="ctrTitle"/>
          </p:nvPr>
        </p:nvSpPr>
        <p:spPr>
          <a:xfrm>
            <a:off x="6303580" y="642594"/>
            <a:ext cx="5245269" cy="1371600"/>
          </a:xfrm>
        </p:spPr>
        <p:txBody>
          <a:bodyPr vert="horz" lIns="91440" tIns="45720" rIns="91440" bIns="45720" rtlCol="0" anchor="ctr">
            <a:normAutofit/>
          </a:bodyPr>
          <a:lstStyle/>
          <a:p>
            <a:pPr algn="l">
              <a:lnSpc>
                <a:spcPct val="90000"/>
              </a:lnSpc>
            </a:pPr>
            <a:r>
              <a:rPr lang="en-US" sz="4000" b="1" u="sng" spc="0">
                <a:solidFill>
                  <a:schemeClr val="bg1"/>
                </a:solidFill>
              </a:rPr>
              <a:t>Food Security:</a:t>
            </a:r>
          </a:p>
        </p:txBody>
      </p:sp>
      <p:pic>
        <p:nvPicPr>
          <p:cNvPr id="4" name="Picture Placeholder 43" descr="cartoon drawing of flowers&#10;">
            <a:extLst>
              <a:ext uri="{FF2B5EF4-FFF2-40B4-BE49-F238E27FC236}">
                <a16:creationId xmlns:a16="http://schemas.microsoft.com/office/drawing/2014/main" id="{6E27C2D4-C44A-4921-A843-EFA26B564D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303" b="9091"/>
          <a:stretch/>
        </p:blipFill>
        <p:spPr>
          <a:xfrm>
            <a:off x="-3048" y="0"/>
            <a:ext cx="5663480" cy="6858000"/>
          </a:xfrm>
          <a:prstGeom prst="rect">
            <a:avLst/>
          </a:prstGeom>
          <a:solidFill>
            <a:srgbClr val="333333"/>
          </a:solidFill>
        </p:spPr>
      </p:pic>
      <p:pic>
        <p:nvPicPr>
          <p:cNvPr id="2050" name="Picture 2" descr="How food insecurity threatens us">
            <a:extLst>
              <a:ext uri="{FF2B5EF4-FFF2-40B4-BE49-F238E27FC236}">
                <a16:creationId xmlns:a16="http://schemas.microsoft.com/office/drawing/2014/main" id="{83F1486C-4292-4C98-A05D-610DE5598C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151" y="2014194"/>
            <a:ext cx="4369190" cy="245766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2F849908-19BF-4A6B-BD84-DE098B8E55FA}"/>
              </a:ext>
            </a:extLst>
          </p:cNvPr>
          <p:cNvSpPr>
            <a:spLocks noGrp="1"/>
          </p:cNvSpPr>
          <p:nvPr>
            <p:ph type="subTitle" idx="1"/>
          </p:nvPr>
        </p:nvSpPr>
        <p:spPr>
          <a:xfrm>
            <a:off x="6303580" y="2103120"/>
            <a:ext cx="5245269" cy="3931920"/>
          </a:xfrm>
        </p:spPr>
        <p:txBody>
          <a:bodyPr vert="horz" lIns="91440" tIns="45720" rIns="91440" bIns="45720" rtlCol="0">
            <a:normAutofit/>
          </a:bodyPr>
          <a:lstStyle/>
          <a:p>
            <a:pPr indent="-182880" algn="l">
              <a:lnSpc>
                <a:spcPct val="100000"/>
              </a:lnSpc>
              <a:spcAft>
                <a:spcPts val="600"/>
              </a:spcAft>
              <a:buFont typeface="Garamond" pitchFamily="18" charset="0"/>
              <a:buChar char="◦"/>
            </a:pPr>
            <a:r>
              <a:rPr lang="en-US">
                <a:solidFill>
                  <a:schemeClr val="bg1"/>
                </a:solidFill>
              </a:rPr>
              <a:t>“Food security exists when all people, at all times, have physical and economic access to sufficient, safe and nutritious food to meet their dietary needs and food preferences for an active and healthy life.”</a:t>
            </a:r>
          </a:p>
          <a:p>
            <a:pPr indent="-182880" algn="l">
              <a:lnSpc>
                <a:spcPct val="100000"/>
              </a:lnSpc>
              <a:spcAft>
                <a:spcPts val="600"/>
              </a:spcAft>
              <a:buFont typeface="Garamond" pitchFamily="18" charset="0"/>
              <a:buChar char="◦"/>
            </a:pPr>
            <a:r>
              <a:rPr lang="en-US">
                <a:solidFill>
                  <a:schemeClr val="bg1"/>
                </a:solidFill>
              </a:rPr>
              <a:t>-Food and Agricultural Organization of the United Nations (2010)</a:t>
            </a:r>
          </a:p>
          <a:p>
            <a:pPr indent="-182880" algn="l">
              <a:lnSpc>
                <a:spcPct val="100000"/>
              </a:lnSpc>
              <a:spcAft>
                <a:spcPts val="600"/>
              </a:spcAft>
              <a:buFont typeface="Garamond" pitchFamily="18" charset="0"/>
              <a:buChar char="◦"/>
            </a:pPr>
            <a:endParaRPr lang="en-US">
              <a:solidFill>
                <a:schemeClr val="bg1"/>
              </a:solidFill>
            </a:endParaRPr>
          </a:p>
          <a:p>
            <a:pPr algn="l">
              <a:lnSpc>
                <a:spcPct val="100000"/>
              </a:lnSpc>
              <a:spcAft>
                <a:spcPts val="600"/>
              </a:spcAft>
            </a:pPr>
            <a:endParaRPr lang="en-US" sz="1200">
              <a:solidFill>
                <a:schemeClr val="bg1"/>
              </a:solidFill>
            </a:endParaRPr>
          </a:p>
          <a:p>
            <a:pPr algn="l">
              <a:lnSpc>
                <a:spcPct val="100000"/>
              </a:lnSpc>
              <a:spcAft>
                <a:spcPts val="600"/>
              </a:spcAft>
            </a:pPr>
            <a:endParaRPr lang="en-US" sz="1200">
              <a:solidFill>
                <a:schemeClr val="bg1"/>
              </a:solidFill>
            </a:endParaRPr>
          </a:p>
          <a:p>
            <a:pPr algn="l">
              <a:lnSpc>
                <a:spcPct val="100000"/>
              </a:lnSpc>
              <a:spcAft>
                <a:spcPts val="600"/>
              </a:spcAft>
            </a:pPr>
            <a:endParaRPr lang="en-US" sz="1200">
              <a:solidFill>
                <a:schemeClr val="bg1"/>
              </a:solidFill>
            </a:endParaRPr>
          </a:p>
          <a:p>
            <a:pPr algn="l">
              <a:lnSpc>
                <a:spcPct val="100000"/>
              </a:lnSpc>
              <a:spcAft>
                <a:spcPts val="600"/>
              </a:spcAft>
            </a:pPr>
            <a:r>
              <a:rPr lang="en-US" sz="1200">
                <a:solidFill>
                  <a:schemeClr val="bg1"/>
                </a:solidFill>
              </a:rPr>
              <a:t>Photo source: </a:t>
            </a:r>
            <a:r>
              <a:rPr lang="en-US" sz="1200">
                <a:solidFill>
                  <a:schemeClr val="bg1"/>
                </a:solidFill>
                <a:hlinkClick r:id="rId5"/>
              </a:rPr>
              <a:t>https://www.rappler.com/moveph/51726-food-security-philippines/</a:t>
            </a:r>
            <a:r>
              <a:rPr lang="en-US" sz="1200">
                <a:solidFill>
                  <a:schemeClr val="bg1"/>
                </a:solidFill>
              </a:rPr>
              <a:t> </a:t>
            </a:r>
          </a:p>
          <a:p>
            <a:pPr indent="-182880" algn="l">
              <a:lnSpc>
                <a:spcPct val="100000"/>
              </a:lnSpc>
              <a:spcAft>
                <a:spcPts val="600"/>
              </a:spcAft>
              <a:buFont typeface="Garamond" pitchFamily="18" charset="0"/>
              <a:buChar char="◦"/>
            </a:pPr>
            <a:endParaRPr lang="en-US">
              <a:solidFill>
                <a:schemeClr val="bg1"/>
              </a:solidFill>
            </a:endParaRPr>
          </a:p>
        </p:txBody>
      </p:sp>
      <p:sp>
        <p:nvSpPr>
          <p:cNvPr id="8" name="Slide Number Placeholder 10">
            <a:extLst>
              <a:ext uri="{FF2B5EF4-FFF2-40B4-BE49-F238E27FC236}">
                <a16:creationId xmlns:a16="http://schemas.microsoft.com/office/drawing/2014/main" id="{BB50DC83-D929-4B8D-F1E4-09C93D7B7937}"/>
              </a:ext>
            </a:extLst>
          </p:cNvPr>
          <p:cNvSpPr>
            <a:spLocks noGrp="1"/>
          </p:cNvSpPr>
          <p:nvPr>
            <p:ph type="sldNum" sz="quarter" idx="12"/>
          </p:nvPr>
        </p:nvSpPr>
        <p:spPr>
          <a:xfrm>
            <a:off x="9352346" y="6492875"/>
            <a:ext cx="2743200" cy="365125"/>
          </a:xfrm>
          <a:solidFill>
            <a:schemeClr val="bg1"/>
          </a:solidFill>
        </p:spPr>
        <p:txBody>
          <a:bodyPr/>
          <a:lstStyle/>
          <a:p>
            <a:r>
              <a:rPr lang="en-US" sz="1600" b="1" dirty="0">
                <a:solidFill>
                  <a:srgbClr val="256518"/>
                </a:solidFill>
                <a:latin typeface="Cambria" panose="02040503050406030204" pitchFamily="18" charset="0"/>
              </a:rPr>
              <a:t>2</a:t>
            </a:r>
          </a:p>
        </p:txBody>
      </p:sp>
      <p:sp>
        <p:nvSpPr>
          <p:cNvPr id="7" name="Rectangle 6">
            <a:extLst>
              <a:ext uri="{FF2B5EF4-FFF2-40B4-BE49-F238E27FC236}">
                <a16:creationId xmlns:a16="http://schemas.microsoft.com/office/drawing/2014/main" id="{92D49057-A67B-15A3-659F-F44AB8C544B2}"/>
              </a:ext>
            </a:extLst>
          </p:cNvPr>
          <p:cNvSpPr/>
          <p:nvPr/>
        </p:nvSpPr>
        <p:spPr>
          <a:xfrm>
            <a:off x="0" y="6468946"/>
            <a:ext cx="12192000" cy="39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8BF717-DEF8-9297-64F4-033ECBDCA507}"/>
              </a:ext>
            </a:extLst>
          </p:cNvPr>
          <p:cNvSpPr/>
          <p:nvPr/>
        </p:nvSpPr>
        <p:spPr>
          <a:xfrm>
            <a:off x="0" y="6468946"/>
            <a:ext cx="12192000" cy="39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0">
            <a:extLst>
              <a:ext uri="{FF2B5EF4-FFF2-40B4-BE49-F238E27FC236}">
                <a16:creationId xmlns:a16="http://schemas.microsoft.com/office/drawing/2014/main" id="{68507A2A-49E8-8AFC-F4E9-150657EE628D}"/>
              </a:ext>
            </a:extLst>
          </p:cNvPr>
          <p:cNvSpPr txBox="1">
            <a:spLocks/>
          </p:cNvSpPr>
          <p:nvPr/>
        </p:nvSpPr>
        <p:spPr>
          <a:xfrm>
            <a:off x="9352346" y="6492875"/>
            <a:ext cx="2743200" cy="365125"/>
          </a:xfrm>
          <a:prstGeom prst="rect">
            <a:avLst/>
          </a:prstGeom>
          <a:solidFill>
            <a:schemeClr val="bg1"/>
          </a:solidFill>
        </p:spPr>
        <p:txBody>
          <a:bodyPr vert="horz" lIns="91440" tIns="45720" rIns="91440" bIns="45720" rtlCol="0" anchor="b"/>
          <a:lstStyle>
            <a:defPPr>
              <a:defRPr lang="en-US"/>
            </a:defPPr>
            <a:lvl1pPr marL="0" algn="r" defTabSz="914400" rtl="0" eaLnBrk="1" latinLnBrk="0" hangingPunct="1">
              <a:defRPr sz="800"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Cambria" panose="02040503050406030204" pitchFamily="18" charset="0"/>
              </a:rPr>
              <a:t>3</a:t>
            </a:r>
          </a:p>
        </p:txBody>
      </p:sp>
      <p:pic>
        <p:nvPicPr>
          <p:cNvPr id="15" name="Picture 14">
            <a:extLst>
              <a:ext uri="{FF2B5EF4-FFF2-40B4-BE49-F238E27FC236}">
                <a16:creationId xmlns:a16="http://schemas.microsoft.com/office/drawing/2014/main" id="{E86F21BF-034B-BCCE-5E50-885DA0B3F312}"/>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a:solidFill>
            <a:schemeClr val="bg1"/>
          </a:solidFill>
        </p:spPr>
      </p:pic>
    </p:spTree>
    <p:extLst>
      <p:ext uri="{BB962C8B-B14F-4D97-AF65-F5344CB8AC3E}">
        <p14:creationId xmlns:p14="http://schemas.microsoft.com/office/powerpoint/2010/main" val="307011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7" name="Picture Placeholder 43" descr="cartoon drawing of flowers&#10;">
            <a:extLst>
              <a:ext uri="{FF2B5EF4-FFF2-40B4-BE49-F238E27FC236}">
                <a16:creationId xmlns:a16="http://schemas.microsoft.com/office/drawing/2014/main" id="{C813C291-CA7F-44A2-BA89-6CC24340AA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303" b="9091"/>
          <a:stretch/>
        </p:blipFill>
        <p:spPr>
          <a:xfrm>
            <a:off x="31348" y="14381"/>
            <a:ext cx="12172930" cy="6847283"/>
          </a:xfrm>
          <a:prstGeom prst="rect">
            <a:avLst/>
          </a:prstGeom>
          <a:solidFill>
            <a:schemeClr val="bg1"/>
          </a:solidFill>
        </p:spPr>
      </p:pic>
      <p:sp>
        <p:nvSpPr>
          <p:cNvPr id="21" name="Rectangle 20">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3" name="Rectangle 22">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A5E78CA5-B41A-4246-BA51-605E4CC6F3B6}"/>
              </a:ext>
            </a:extLst>
          </p:cNvPr>
          <p:cNvSpPr>
            <a:spLocks noGrp="1"/>
          </p:cNvSpPr>
          <p:nvPr>
            <p:ph type="ctrTitle"/>
          </p:nvPr>
        </p:nvSpPr>
        <p:spPr>
          <a:xfrm>
            <a:off x="5353249" y="1922591"/>
            <a:ext cx="5716338" cy="3397387"/>
          </a:xfrm>
        </p:spPr>
        <p:txBody>
          <a:bodyPr>
            <a:normAutofit/>
          </a:bodyPr>
          <a:lstStyle/>
          <a:p>
            <a:pPr algn="l" fontAlgn="base"/>
            <a:r>
              <a:rPr lang="en-US" sz="2000" b="1" i="0">
                <a:effectLst/>
                <a:latin typeface="+mn-lt"/>
              </a:rPr>
              <a:t>Available</a:t>
            </a:r>
            <a:r>
              <a:rPr lang="en-US" sz="2000" b="0" i="0">
                <a:effectLst/>
                <a:latin typeface="+mn-lt"/>
              </a:rPr>
              <a:t>: There is always enough food for all people </a:t>
            </a:r>
            <a:br>
              <a:rPr lang="en-US" sz="2000" b="0" i="0">
                <a:effectLst/>
                <a:latin typeface="+mn-lt"/>
              </a:rPr>
            </a:br>
            <a:br>
              <a:rPr lang="en-US" sz="2000" b="0" i="0">
                <a:effectLst/>
                <a:latin typeface="+mn-lt"/>
              </a:rPr>
            </a:br>
            <a:r>
              <a:rPr lang="en-US" sz="2000" b="1" i="0">
                <a:effectLst/>
                <a:latin typeface="+mn-lt"/>
              </a:rPr>
              <a:t>Adequate</a:t>
            </a:r>
            <a:r>
              <a:rPr lang="en-US" sz="2000" b="0" i="0">
                <a:effectLst/>
                <a:latin typeface="+mn-lt"/>
              </a:rPr>
              <a:t>: All people can have nutritious food that meets their physical, emotional, and spiritual needs</a:t>
            </a:r>
            <a:br>
              <a:rPr lang="en-US" sz="2000" b="0" i="0">
                <a:effectLst/>
                <a:latin typeface="+mn-lt"/>
              </a:rPr>
            </a:br>
            <a:br>
              <a:rPr lang="en-US" sz="2000" b="0" i="0">
                <a:effectLst/>
                <a:latin typeface="+mn-lt"/>
              </a:rPr>
            </a:br>
            <a:r>
              <a:rPr lang="en-US" sz="2000" b="1" i="0">
                <a:effectLst/>
                <a:latin typeface="+mn-lt"/>
              </a:rPr>
              <a:t>Acceptable</a:t>
            </a:r>
            <a:r>
              <a:rPr lang="en-US" sz="2000" b="0" i="0">
                <a:effectLst/>
                <a:latin typeface="+mn-lt"/>
              </a:rPr>
              <a:t>: All food is produced and consumed in culturally-appropriate, sustainable, and dignified ways</a:t>
            </a:r>
            <a:br>
              <a:rPr lang="en-US" sz="2000" b="0" i="0">
                <a:effectLst/>
                <a:latin typeface="+mn-lt"/>
              </a:rPr>
            </a:br>
            <a:br>
              <a:rPr lang="en-US" sz="2000" b="0" i="0">
                <a:effectLst/>
                <a:latin typeface="+mn-lt"/>
              </a:rPr>
            </a:br>
            <a:r>
              <a:rPr lang="en-US" sz="2000" b="1" i="0">
                <a:effectLst/>
                <a:latin typeface="+mn-lt"/>
              </a:rPr>
              <a:t>Accessibility</a:t>
            </a:r>
            <a:r>
              <a:rPr lang="en-US" sz="2000" b="0" i="0">
                <a:effectLst/>
                <a:latin typeface="+mn-lt"/>
              </a:rPr>
              <a:t>: All people can eat well, free from physical, economic, social, or political barriers</a:t>
            </a:r>
            <a:br>
              <a:rPr lang="en-US" sz="2000" b="0" i="0">
                <a:effectLst/>
                <a:latin typeface="+mn-lt"/>
              </a:rPr>
            </a:br>
            <a:br>
              <a:rPr lang="en-US" sz="2000" b="0" i="0">
                <a:effectLst/>
                <a:latin typeface="+mn-lt"/>
              </a:rPr>
            </a:br>
            <a:r>
              <a:rPr lang="en-US" sz="2000" b="1" i="0">
                <a:effectLst/>
                <a:latin typeface="+mn-lt"/>
              </a:rPr>
              <a:t>Agency</a:t>
            </a:r>
            <a:r>
              <a:rPr lang="en-US" sz="2000" b="0" i="0">
                <a:effectLst/>
                <a:latin typeface="+mn-lt"/>
              </a:rPr>
              <a:t>: All people understand, benefit from, and can make changes to the food system.</a:t>
            </a:r>
          </a:p>
        </p:txBody>
      </p:sp>
      <p:sp>
        <p:nvSpPr>
          <p:cNvPr id="3" name="Subtitle 2">
            <a:extLst>
              <a:ext uri="{FF2B5EF4-FFF2-40B4-BE49-F238E27FC236}">
                <a16:creationId xmlns:a16="http://schemas.microsoft.com/office/drawing/2014/main" id="{39EE56B6-4F89-4028-8C01-11F2820FBDFF}"/>
              </a:ext>
            </a:extLst>
          </p:cNvPr>
          <p:cNvSpPr>
            <a:spLocks noGrp="1"/>
          </p:cNvSpPr>
          <p:nvPr>
            <p:ph type="subTitle" idx="1"/>
          </p:nvPr>
        </p:nvSpPr>
        <p:spPr>
          <a:xfrm>
            <a:off x="5156785" y="1347093"/>
            <a:ext cx="5355264" cy="663286"/>
          </a:xfrm>
        </p:spPr>
        <p:txBody>
          <a:bodyPr>
            <a:normAutofit/>
          </a:bodyPr>
          <a:lstStyle/>
          <a:p>
            <a:pPr>
              <a:spcAft>
                <a:spcPts val="600"/>
              </a:spcAft>
            </a:pPr>
            <a:r>
              <a:rPr lang="en-CA" sz="2400" b="1"/>
              <a:t>The 5 A’s of Food Security:</a:t>
            </a:r>
          </a:p>
        </p:txBody>
      </p:sp>
      <p:sp>
        <p:nvSpPr>
          <p:cNvPr id="25" name="Rectangle 24">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2" descr="A group of colorful stickers&#10;&#10;Description automatically generated with low confidence">
            <a:extLst>
              <a:ext uri="{FF2B5EF4-FFF2-40B4-BE49-F238E27FC236}">
                <a16:creationId xmlns:a16="http://schemas.microsoft.com/office/drawing/2014/main" id="{BFB1F786-3A1C-48FD-A31F-2B15B16B7F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1170" y="1561990"/>
            <a:ext cx="3752067" cy="375206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CAC8D3-E56E-4909-A03E-B4B1C6C80EAF}"/>
              </a:ext>
            </a:extLst>
          </p:cNvPr>
          <p:cNvSpPr txBox="1"/>
          <p:nvPr/>
        </p:nvSpPr>
        <p:spPr>
          <a:xfrm>
            <a:off x="9057238" y="5829691"/>
            <a:ext cx="6162868" cy="276999"/>
          </a:xfrm>
          <a:prstGeom prst="rect">
            <a:avLst/>
          </a:prstGeom>
          <a:noFill/>
        </p:spPr>
        <p:txBody>
          <a:bodyPr wrap="square">
            <a:spAutoFit/>
          </a:bodyPr>
          <a:lstStyle/>
          <a:p>
            <a:r>
              <a:rPr lang="en-CA" sz="1200"/>
              <a:t>https://www.ryerson.ca/foodsecurity/</a:t>
            </a:r>
          </a:p>
        </p:txBody>
      </p:sp>
      <p:sp>
        <p:nvSpPr>
          <p:cNvPr id="20" name="TextBox 19">
            <a:extLst>
              <a:ext uri="{FF2B5EF4-FFF2-40B4-BE49-F238E27FC236}">
                <a16:creationId xmlns:a16="http://schemas.microsoft.com/office/drawing/2014/main" id="{AAEB1B0C-8934-4DBC-B889-D7F24849E121}"/>
              </a:ext>
            </a:extLst>
          </p:cNvPr>
          <p:cNvSpPr txBox="1"/>
          <p:nvPr/>
        </p:nvSpPr>
        <p:spPr>
          <a:xfrm>
            <a:off x="1422140" y="5824830"/>
            <a:ext cx="7553324" cy="276999"/>
          </a:xfrm>
          <a:prstGeom prst="rect">
            <a:avLst/>
          </a:prstGeom>
          <a:noFill/>
        </p:spPr>
        <p:txBody>
          <a:bodyPr wrap="square">
            <a:spAutoFit/>
          </a:bodyPr>
          <a:lstStyle/>
          <a:p>
            <a:r>
              <a:rPr lang="en-CA" sz="1200"/>
              <a:t>Photo: https://foodmattersmanitoba.ca/food-security/</a:t>
            </a:r>
          </a:p>
        </p:txBody>
      </p:sp>
      <p:sp>
        <p:nvSpPr>
          <p:cNvPr id="6" name="Rectangle 5">
            <a:extLst>
              <a:ext uri="{FF2B5EF4-FFF2-40B4-BE49-F238E27FC236}">
                <a16:creationId xmlns:a16="http://schemas.microsoft.com/office/drawing/2014/main" id="{B243E0A9-E96D-C499-B0CD-F3B26048D424}"/>
              </a:ext>
            </a:extLst>
          </p:cNvPr>
          <p:cNvSpPr/>
          <p:nvPr/>
        </p:nvSpPr>
        <p:spPr>
          <a:xfrm>
            <a:off x="0" y="6468946"/>
            <a:ext cx="12192000" cy="399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0">
            <a:extLst>
              <a:ext uri="{FF2B5EF4-FFF2-40B4-BE49-F238E27FC236}">
                <a16:creationId xmlns:a16="http://schemas.microsoft.com/office/drawing/2014/main" id="{08529794-F716-BB4B-287A-FD5F4D3B7BD9}"/>
              </a:ext>
            </a:extLst>
          </p:cNvPr>
          <p:cNvSpPr>
            <a:spLocks noGrp="1"/>
          </p:cNvSpPr>
          <p:nvPr>
            <p:ph type="sldNum" sz="quarter" idx="12"/>
          </p:nvPr>
        </p:nvSpPr>
        <p:spPr>
          <a:xfrm>
            <a:off x="9352346" y="6492875"/>
            <a:ext cx="2743200" cy="365125"/>
          </a:xfrm>
        </p:spPr>
        <p:txBody>
          <a:bodyPr/>
          <a:lstStyle/>
          <a:p>
            <a:r>
              <a:rPr lang="en-US" sz="1600" b="1" dirty="0">
                <a:solidFill>
                  <a:srgbClr val="256518"/>
                </a:solidFill>
                <a:latin typeface="Cambria" panose="02040503050406030204" pitchFamily="18" charset="0"/>
              </a:rPr>
              <a:t>4</a:t>
            </a:r>
          </a:p>
        </p:txBody>
      </p:sp>
      <p:pic>
        <p:nvPicPr>
          <p:cNvPr id="8" name="Picture 7">
            <a:extLst>
              <a:ext uri="{FF2B5EF4-FFF2-40B4-BE49-F238E27FC236}">
                <a16:creationId xmlns:a16="http://schemas.microsoft.com/office/drawing/2014/main" id="{B8F98041-8B84-237D-DBF9-65B09E4D833D}"/>
              </a:ext>
            </a:extLst>
          </p:cNvPr>
          <p:cNvPicPr/>
          <p:nvPr/>
        </p:nvPicPr>
        <p:blipFill>
          <a:blip r:embed="rId4"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10513602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43" descr="cartoon drawing of flowers&#10;">
            <a:extLst>
              <a:ext uri="{FF2B5EF4-FFF2-40B4-BE49-F238E27FC236}">
                <a16:creationId xmlns:a16="http://schemas.microsoft.com/office/drawing/2014/main" id="{2735FF96-58CC-4AA5-AD99-48BD8C992381}"/>
              </a:ext>
            </a:extLst>
          </p:cNvPr>
          <p:cNvPicPr>
            <a:picLocks noChangeAspect="1"/>
          </p:cNvPicPr>
          <p:nvPr/>
        </p:nvPicPr>
        <p:blipFill rotWithShape="1">
          <a:blip r:embed="rId2" cstate="screen">
            <a:alphaModFix amt="90000"/>
            <a:extLst>
              <a:ext uri="{28A0092B-C50C-407E-A947-70E740481C1C}">
                <a14:useLocalDpi xmlns:a14="http://schemas.microsoft.com/office/drawing/2010/main"/>
              </a:ext>
            </a:extLst>
          </a:blip>
          <a:srcRect l="1333" r="1" b="1"/>
          <a:stretch/>
        </p:blipFill>
        <p:spPr>
          <a:xfrm>
            <a:off x="0" y="10"/>
            <a:ext cx="12191979" cy="6857990"/>
          </a:xfrm>
          <a:prstGeom prst="rect">
            <a:avLst/>
          </a:prstGeom>
          <a:solidFill>
            <a:srgbClr val="333333"/>
          </a:solidFill>
        </p:spPr>
      </p:pic>
      <p:sp>
        <p:nvSpPr>
          <p:cNvPr id="23" name="Rectangle 15">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txBody>
          <a:bodyPr/>
          <a:lstStyle/>
          <a:p>
            <a:endParaRPr lang="en-US"/>
          </a:p>
        </p:txBody>
      </p:sp>
      <p:sp>
        <p:nvSpPr>
          <p:cNvPr id="25" name="Rectangle 17">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6AD25E55-22FF-4DCC-BDBF-0194711D80BC}"/>
              </a:ext>
            </a:extLst>
          </p:cNvPr>
          <p:cNvSpPr>
            <a:spLocks noGrp="1"/>
          </p:cNvSpPr>
          <p:nvPr>
            <p:ph type="ctrTitle"/>
          </p:nvPr>
        </p:nvSpPr>
        <p:spPr>
          <a:xfrm>
            <a:off x="1629103" y="2244830"/>
            <a:ext cx="8933796" cy="2437232"/>
          </a:xfrm>
        </p:spPr>
        <p:txBody>
          <a:bodyPr>
            <a:normAutofit/>
          </a:bodyPr>
          <a:lstStyle/>
          <a:p>
            <a:r>
              <a:rPr lang="en-CA" sz="4800"/>
              <a:t>What is food insecurity?</a:t>
            </a:r>
          </a:p>
        </p:txBody>
      </p:sp>
      <p:sp>
        <p:nvSpPr>
          <p:cNvPr id="27" name="Rectangle 19">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2" name="Straight Connector 21">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324B31-31A3-996A-95E8-17FA92FDD774}"/>
              </a:ext>
            </a:extLst>
          </p:cNvPr>
          <p:cNvSpPr/>
          <p:nvPr/>
        </p:nvSpPr>
        <p:spPr>
          <a:xfrm>
            <a:off x="0" y="6468946"/>
            <a:ext cx="12192000" cy="399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0">
            <a:extLst>
              <a:ext uri="{FF2B5EF4-FFF2-40B4-BE49-F238E27FC236}">
                <a16:creationId xmlns:a16="http://schemas.microsoft.com/office/drawing/2014/main" id="{6F0CFE7B-3455-F8BB-20CB-1B8FAC8B10C9}"/>
              </a:ext>
            </a:extLst>
          </p:cNvPr>
          <p:cNvSpPr>
            <a:spLocks noGrp="1"/>
          </p:cNvSpPr>
          <p:nvPr>
            <p:ph type="sldNum" sz="quarter" idx="12"/>
          </p:nvPr>
        </p:nvSpPr>
        <p:spPr>
          <a:xfrm>
            <a:off x="9352346" y="6492875"/>
            <a:ext cx="2743200" cy="365125"/>
          </a:xfrm>
        </p:spPr>
        <p:txBody>
          <a:bodyPr/>
          <a:lstStyle/>
          <a:p>
            <a:r>
              <a:rPr lang="en-US" sz="1600" b="1" dirty="0">
                <a:solidFill>
                  <a:srgbClr val="256518"/>
                </a:solidFill>
                <a:latin typeface="Cambria" panose="02040503050406030204" pitchFamily="18" charset="0"/>
              </a:rPr>
              <a:t>5</a:t>
            </a:r>
          </a:p>
        </p:txBody>
      </p:sp>
      <p:pic>
        <p:nvPicPr>
          <p:cNvPr id="6" name="Picture 5">
            <a:extLst>
              <a:ext uri="{FF2B5EF4-FFF2-40B4-BE49-F238E27FC236}">
                <a16:creationId xmlns:a16="http://schemas.microsoft.com/office/drawing/2014/main" id="{AB5859E8-08B8-A1A5-2C31-7208F9B0A98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51241833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56" name="Rectangle 55">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58" name="Rectangle 5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43" descr="cartoon drawing of flowers&#10;">
            <a:extLst>
              <a:ext uri="{FF2B5EF4-FFF2-40B4-BE49-F238E27FC236}">
                <a16:creationId xmlns:a16="http://schemas.microsoft.com/office/drawing/2014/main" id="{6E27C2D4-C44A-4921-A843-EFA26B564D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303" b="9091"/>
          <a:stretch/>
        </p:blipFill>
        <p:spPr>
          <a:xfrm>
            <a:off x="20" y="1"/>
            <a:ext cx="12191980" cy="6857999"/>
          </a:xfrm>
          <a:prstGeom prst="rect">
            <a:avLst/>
          </a:prstGeom>
          <a:solidFill>
            <a:schemeClr val="bg1"/>
          </a:solidFill>
        </p:spPr>
      </p:pic>
      <p:sp>
        <p:nvSpPr>
          <p:cNvPr id="60" name="Rectangle 5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97B27-4246-4A99-B55A-B442D48E5892}"/>
              </a:ext>
            </a:extLst>
          </p:cNvPr>
          <p:cNvSpPr>
            <a:spLocks noGrp="1"/>
          </p:cNvSpPr>
          <p:nvPr>
            <p:ph type="ctrTitle"/>
          </p:nvPr>
        </p:nvSpPr>
        <p:spPr>
          <a:xfrm>
            <a:off x="774043" y="727626"/>
            <a:ext cx="4602152" cy="1718225"/>
          </a:xfrm>
        </p:spPr>
        <p:txBody>
          <a:bodyPr vert="horz" lIns="91440" tIns="45720" rIns="91440" bIns="45720" rtlCol="0" anchor="ctr">
            <a:normAutofit/>
          </a:bodyPr>
          <a:lstStyle/>
          <a:p>
            <a:pPr algn="l">
              <a:lnSpc>
                <a:spcPct val="90000"/>
              </a:lnSpc>
            </a:pPr>
            <a:r>
              <a:rPr lang="en-US" sz="4400" b="1" u="sng" spc="0"/>
              <a:t>Food Insecurity</a:t>
            </a:r>
          </a:p>
        </p:txBody>
      </p:sp>
      <p:sp>
        <p:nvSpPr>
          <p:cNvPr id="3" name="Subtitle 2">
            <a:extLst>
              <a:ext uri="{FF2B5EF4-FFF2-40B4-BE49-F238E27FC236}">
                <a16:creationId xmlns:a16="http://schemas.microsoft.com/office/drawing/2014/main" id="{2F849908-19BF-4A6B-BD84-DE098B8E55FA}"/>
              </a:ext>
            </a:extLst>
          </p:cNvPr>
          <p:cNvSpPr>
            <a:spLocks noGrp="1"/>
          </p:cNvSpPr>
          <p:nvPr>
            <p:ph type="subTitle" idx="1"/>
          </p:nvPr>
        </p:nvSpPr>
        <p:spPr>
          <a:xfrm>
            <a:off x="774043" y="1962150"/>
            <a:ext cx="4602152" cy="4056836"/>
          </a:xfrm>
        </p:spPr>
        <p:txBody>
          <a:bodyPr vert="horz" lIns="91440" tIns="45720" rIns="91440" bIns="45720" rtlCol="0">
            <a:normAutofit/>
          </a:bodyPr>
          <a:lstStyle/>
          <a:p>
            <a:pPr marL="342900" indent="-182880" algn="l">
              <a:lnSpc>
                <a:spcPct val="90000"/>
              </a:lnSpc>
              <a:spcAft>
                <a:spcPts val="600"/>
              </a:spcAft>
              <a:buFont typeface="Garamond" pitchFamily="18" charset="0"/>
              <a:buChar char="◦"/>
            </a:pPr>
            <a:r>
              <a:rPr lang="en-US" sz="1600">
                <a:solidFill>
                  <a:schemeClr val="tx1"/>
                </a:solidFill>
              </a:rPr>
              <a:t>Is the opposite of food security</a:t>
            </a:r>
          </a:p>
          <a:p>
            <a:pPr marL="342900" indent="-182880" algn="l">
              <a:lnSpc>
                <a:spcPct val="90000"/>
              </a:lnSpc>
              <a:spcAft>
                <a:spcPts val="600"/>
              </a:spcAft>
              <a:buFont typeface="Garamond" pitchFamily="18" charset="0"/>
              <a:buChar char="◦"/>
            </a:pPr>
            <a:r>
              <a:rPr lang="en-US" sz="1600" b="1">
                <a:solidFill>
                  <a:schemeClr val="tx1"/>
                </a:solidFill>
              </a:rPr>
              <a:t>Food insecurity</a:t>
            </a:r>
            <a:r>
              <a:rPr lang="en-US" sz="1600">
                <a:solidFill>
                  <a:schemeClr val="tx1"/>
                </a:solidFill>
              </a:rPr>
              <a:t>: not being able to get enough food or enough healthy foods that you like and enjoy on a regular basis</a:t>
            </a:r>
          </a:p>
          <a:p>
            <a:pPr marL="342900" indent="-182880" algn="l">
              <a:lnSpc>
                <a:spcPct val="90000"/>
              </a:lnSpc>
              <a:spcAft>
                <a:spcPts val="600"/>
              </a:spcAft>
              <a:buFont typeface="Garamond" pitchFamily="18" charset="0"/>
              <a:buChar char="◦"/>
            </a:pPr>
            <a:r>
              <a:rPr lang="en-US" sz="1600">
                <a:solidFill>
                  <a:schemeClr val="tx1"/>
                </a:solidFill>
              </a:rPr>
              <a:t>Can mean wondering or worrying about where your next meal will come from</a:t>
            </a:r>
          </a:p>
          <a:p>
            <a:pPr marL="342900" indent="-182880" algn="l">
              <a:lnSpc>
                <a:spcPct val="90000"/>
              </a:lnSpc>
              <a:spcAft>
                <a:spcPts val="600"/>
              </a:spcAft>
              <a:buFont typeface="Garamond" pitchFamily="18" charset="0"/>
              <a:buChar char="◦"/>
            </a:pPr>
            <a:r>
              <a:rPr lang="en-US" sz="1600">
                <a:solidFill>
                  <a:schemeClr val="tx1"/>
                </a:solidFill>
              </a:rPr>
              <a:t>Factors that threaten food security (and lead to food insecurity) include:</a:t>
            </a:r>
          </a:p>
          <a:p>
            <a:pPr marL="742950" lvl="1" indent="-182880" algn="l">
              <a:lnSpc>
                <a:spcPct val="90000"/>
              </a:lnSpc>
              <a:buFont typeface="Garamond" pitchFamily="18" charset="0"/>
              <a:buChar char="◦"/>
            </a:pPr>
            <a:r>
              <a:rPr lang="en-US" b="1"/>
              <a:t>Poverty </a:t>
            </a:r>
            <a:r>
              <a:rPr lang="en-US"/>
              <a:t>– main/root cause</a:t>
            </a:r>
            <a:endParaRPr lang="en-US" b="1"/>
          </a:p>
          <a:p>
            <a:pPr marL="742950" lvl="1" indent="-182880" algn="l">
              <a:lnSpc>
                <a:spcPct val="90000"/>
              </a:lnSpc>
              <a:buFont typeface="Garamond" pitchFamily="18" charset="0"/>
              <a:buChar char="◦"/>
            </a:pPr>
            <a:r>
              <a:rPr lang="en-US"/>
              <a:t>Access to fresh produce</a:t>
            </a:r>
          </a:p>
          <a:p>
            <a:pPr marL="742950" lvl="1" indent="-182880" algn="l">
              <a:lnSpc>
                <a:spcPct val="90000"/>
              </a:lnSpc>
              <a:buFont typeface="Garamond" pitchFamily="18" charset="0"/>
              <a:buChar char="◦"/>
            </a:pPr>
            <a:r>
              <a:rPr lang="en-US"/>
              <a:t>Distance to grocery stores</a:t>
            </a:r>
          </a:p>
          <a:p>
            <a:pPr marL="742950" lvl="1" indent="-182880" algn="l">
              <a:lnSpc>
                <a:spcPct val="90000"/>
              </a:lnSpc>
              <a:buFont typeface="Garamond" pitchFamily="18" charset="0"/>
              <a:buChar char="◦"/>
            </a:pPr>
            <a:r>
              <a:rPr lang="en-US"/>
              <a:t>Food deserts</a:t>
            </a:r>
          </a:p>
          <a:p>
            <a:pPr marL="742950" lvl="1" indent="-182880" algn="l">
              <a:lnSpc>
                <a:spcPct val="90000"/>
              </a:lnSpc>
              <a:buFont typeface="Garamond" pitchFamily="18" charset="0"/>
              <a:buChar char="◦"/>
            </a:pPr>
            <a:r>
              <a:rPr lang="en-US"/>
              <a:t>Inability to prepare food (lack of food skills)</a:t>
            </a:r>
          </a:p>
          <a:p>
            <a:pPr marL="742950" lvl="1" indent="-182880" algn="l">
              <a:lnSpc>
                <a:spcPct val="90000"/>
              </a:lnSpc>
              <a:buFont typeface="Garamond" pitchFamily="18" charset="0"/>
              <a:buChar char="◦"/>
            </a:pPr>
            <a:r>
              <a:rPr lang="en-US"/>
              <a:t>Nutrition awareness</a:t>
            </a:r>
          </a:p>
          <a:p>
            <a:pPr marL="800100" lvl="1" indent="-182880" algn="l">
              <a:lnSpc>
                <a:spcPct val="90000"/>
              </a:lnSpc>
              <a:spcAft>
                <a:spcPts val="600"/>
              </a:spcAft>
              <a:buFont typeface="Garamond" pitchFamily="18" charset="0"/>
              <a:buChar char="◦"/>
            </a:pPr>
            <a:endParaRPr lang="en-US" sz="1300"/>
          </a:p>
        </p:txBody>
      </p:sp>
      <p:pic>
        <p:nvPicPr>
          <p:cNvPr id="3074" name="Picture 2" descr="Our right to food">
            <a:extLst>
              <a:ext uri="{FF2B5EF4-FFF2-40B4-BE49-F238E27FC236}">
                <a16:creationId xmlns:a16="http://schemas.microsoft.com/office/drawing/2014/main" id="{81135467-0172-441B-BC61-9EC4B7FC9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194" y="1676400"/>
            <a:ext cx="5308939" cy="29862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C2D9AED-83C1-406C-9F18-23984502109C}"/>
              </a:ext>
            </a:extLst>
          </p:cNvPr>
          <p:cNvSpPr txBox="1"/>
          <p:nvPr/>
        </p:nvSpPr>
        <p:spPr>
          <a:xfrm>
            <a:off x="-77133" y="5859393"/>
            <a:ext cx="6172200" cy="424732"/>
          </a:xfrm>
          <a:prstGeom prst="rect">
            <a:avLst/>
          </a:prstGeom>
          <a:noFill/>
        </p:spPr>
        <p:txBody>
          <a:bodyPr wrap="square">
            <a:spAutoFit/>
          </a:bodyPr>
          <a:lstStyle/>
          <a:p>
            <a:pPr marL="560070" lvl="1" algn="l">
              <a:lnSpc>
                <a:spcPct val="90000"/>
              </a:lnSpc>
            </a:pPr>
            <a:r>
              <a:rPr lang="en-US" sz="1200" u="sng">
                <a:solidFill>
                  <a:schemeClr val="bg1"/>
                </a:solidFill>
                <a:hlinkClick r:id="rId5"/>
              </a:rPr>
              <a:t>Photo souce:</a:t>
            </a:r>
          </a:p>
          <a:p>
            <a:pPr marL="560070" lvl="1" algn="l">
              <a:lnSpc>
                <a:spcPct val="90000"/>
              </a:lnSpc>
            </a:pPr>
            <a:r>
              <a:rPr lang="en-US" sz="1200">
                <a:solidFill>
                  <a:schemeClr val="bg1"/>
                </a:solidFill>
                <a:hlinkClick r:id="rId5"/>
              </a:rPr>
              <a:t>https://www.rappler.com/moveph/51726-food-security-philippines/</a:t>
            </a:r>
            <a:endParaRPr lang="en-US" sz="1200"/>
          </a:p>
        </p:txBody>
      </p:sp>
      <p:sp>
        <p:nvSpPr>
          <p:cNvPr id="5" name="Rectangle 4">
            <a:extLst>
              <a:ext uri="{FF2B5EF4-FFF2-40B4-BE49-F238E27FC236}">
                <a16:creationId xmlns:a16="http://schemas.microsoft.com/office/drawing/2014/main" id="{B6576CBA-1D7F-8529-BE80-03A557B930BE}"/>
              </a:ext>
            </a:extLst>
          </p:cNvPr>
          <p:cNvSpPr/>
          <p:nvPr/>
        </p:nvSpPr>
        <p:spPr>
          <a:xfrm>
            <a:off x="0" y="6468946"/>
            <a:ext cx="12192000" cy="39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0">
            <a:extLst>
              <a:ext uri="{FF2B5EF4-FFF2-40B4-BE49-F238E27FC236}">
                <a16:creationId xmlns:a16="http://schemas.microsoft.com/office/drawing/2014/main" id="{3B68A7F8-1079-52E1-4EF5-A054BABBDB69}"/>
              </a:ext>
            </a:extLst>
          </p:cNvPr>
          <p:cNvSpPr>
            <a:spLocks noGrp="1"/>
          </p:cNvSpPr>
          <p:nvPr>
            <p:ph type="sldNum" sz="quarter" idx="12"/>
          </p:nvPr>
        </p:nvSpPr>
        <p:spPr>
          <a:xfrm>
            <a:off x="9352346" y="6492875"/>
            <a:ext cx="2743200" cy="365125"/>
          </a:xfrm>
        </p:spPr>
        <p:txBody>
          <a:bodyPr/>
          <a:lstStyle/>
          <a:p>
            <a:r>
              <a:rPr lang="en-US" sz="1600" b="1" dirty="0">
                <a:solidFill>
                  <a:srgbClr val="256518"/>
                </a:solidFill>
                <a:latin typeface="Cambria" panose="02040503050406030204" pitchFamily="18" charset="0"/>
              </a:rPr>
              <a:t>6</a:t>
            </a:r>
          </a:p>
        </p:txBody>
      </p:sp>
      <p:pic>
        <p:nvPicPr>
          <p:cNvPr id="7" name="Picture 6">
            <a:extLst>
              <a:ext uri="{FF2B5EF4-FFF2-40B4-BE49-F238E27FC236}">
                <a16:creationId xmlns:a16="http://schemas.microsoft.com/office/drawing/2014/main" id="{2878C79B-3B1D-1272-D7DD-D1B3FA6606E3}"/>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335063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 Many Factors That Lead to Lifelong Health | Missouri ...">
            <a:extLst>
              <a:ext uri="{FF2B5EF4-FFF2-40B4-BE49-F238E27FC236}">
                <a16:creationId xmlns:a16="http://schemas.microsoft.com/office/drawing/2014/main" id="{A6760BF7-5F4A-4F60-AFC7-3EA52662AD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34" b="4328"/>
          <a:stretch/>
        </p:blipFill>
        <p:spPr bwMode="auto">
          <a:xfrm>
            <a:off x="4657425" y="10"/>
            <a:ext cx="7545616"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137" name="Rectangle 13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A5597B27-4246-4A99-B55A-B442D48E5892}"/>
              </a:ext>
            </a:extLst>
          </p:cNvPr>
          <p:cNvSpPr>
            <a:spLocks noGrp="1"/>
          </p:cNvSpPr>
          <p:nvPr>
            <p:ph type="ctrTitle"/>
          </p:nvPr>
        </p:nvSpPr>
        <p:spPr>
          <a:xfrm>
            <a:off x="446750" y="53943"/>
            <a:ext cx="3729162" cy="2108091"/>
          </a:xfrm>
        </p:spPr>
        <p:txBody>
          <a:bodyPr vert="horz" lIns="91440" tIns="45720" rIns="91440" bIns="45720" rtlCol="0">
            <a:normAutofit/>
          </a:bodyPr>
          <a:lstStyle/>
          <a:p>
            <a:r>
              <a:rPr lang="en-US" sz="3600" b="1" u="sng" spc="0">
                <a:solidFill>
                  <a:schemeClr val="tx1"/>
                </a:solidFill>
              </a:rPr>
              <a:t>Food Security: </a:t>
            </a:r>
            <a:br>
              <a:rPr lang="en-US" sz="3600" b="1" u="sng" spc="0">
                <a:solidFill>
                  <a:schemeClr val="tx1"/>
                </a:solidFill>
              </a:rPr>
            </a:br>
            <a:r>
              <a:rPr lang="en-US" sz="3600" b="1" u="sng" spc="0">
                <a:solidFill>
                  <a:schemeClr val="tx1"/>
                </a:solidFill>
              </a:rPr>
              <a:t>One of the Social Determinants of Health</a:t>
            </a:r>
          </a:p>
        </p:txBody>
      </p:sp>
      <p:sp>
        <p:nvSpPr>
          <p:cNvPr id="3" name="Subtitle 2">
            <a:extLst>
              <a:ext uri="{FF2B5EF4-FFF2-40B4-BE49-F238E27FC236}">
                <a16:creationId xmlns:a16="http://schemas.microsoft.com/office/drawing/2014/main" id="{2F849908-19BF-4A6B-BD84-DE098B8E55FA}"/>
              </a:ext>
            </a:extLst>
          </p:cNvPr>
          <p:cNvSpPr>
            <a:spLocks noGrp="1"/>
          </p:cNvSpPr>
          <p:nvPr>
            <p:ph type="subTitle" idx="1"/>
          </p:nvPr>
        </p:nvSpPr>
        <p:spPr>
          <a:xfrm>
            <a:off x="272088" y="5589482"/>
            <a:ext cx="4102563" cy="970905"/>
          </a:xfrm>
        </p:spPr>
        <p:txBody>
          <a:bodyPr vert="horz" lIns="91440" tIns="45720" rIns="91440" bIns="45720" rtlCol="0">
            <a:normAutofit/>
          </a:bodyPr>
          <a:lstStyle/>
          <a:p>
            <a:pPr algn="l">
              <a:spcAft>
                <a:spcPts val="600"/>
              </a:spcAft>
            </a:pPr>
            <a:r>
              <a:rPr lang="en-CA" sz="1200" dirty="0">
                <a:solidFill>
                  <a:schemeClr val="tx1"/>
                </a:solidFill>
                <a:hlinkClick r:id="rId4">
                  <a:extLst>
                    <a:ext uri="{A12FA001-AC4F-418D-AE19-62706E023703}">
                      <ahyp:hlinkClr xmlns:ahyp="http://schemas.microsoft.com/office/drawing/2018/hyperlinkcolor" val="tx"/>
                    </a:ext>
                  </a:extLst>
                </a:hlinkClick>
              </a:rPr>
              <a:t>Source: </a:t>
            </a:r>
            <a:r>
              <a:rPr lang="en-CA" sz="1200" dirty="0">
                <a:solidFill>
                  <a:srgbClr val="D0690C"/>
                </a:solidFill>
                <a:hlinkClick r:id="rId4">
                  <a:extLst>
                    <a:ext uri="{A12FA001-AC4F-418D-AE19-62706E023703}">
                      <ahyp:hlinkClr xmlns:ahyp="http://schemas.microsoft.com/office/drawing/2018/hyperlinkcolor" val="tx"/>
                    </a:ext>
                  </a:extLst>
                </a:hlinkClick>
              </a:rPr>
              <a:t>https://mffh.org/news/many-factors-lead-lifelong-health/</a:t>
            </a:r>
            <a:endParaRPr lang="en-US" sz="1200" dirty="0">
              <a:solidFill>
                <a:schemeClr val="tx1"/>
              </a:solidFill>
            </a:endParaRPr>
          </a:p>
        </p:txBody>
      </p:sp>
      <p:cxnSp>
        <p:nvCxnSpPr>
          <p:cNvPr id="6" name="Straight Arrow Connector 5">
            <a:extLst>
              <a:ext uri="{FF2B5EF4-FFF2-40B4-BE49-F238E27FC236}">
                <a16:creationId xmlns:a16="http://schemas.microsoft.com/office/drawing/2014/main" id="{365866F1-5FAD-4D11-B6B8-0BEE8E2E4D65}"/>
              </a:ext>
            </a:extLst>
          </p:cNvPr>
          <p:cNvCxnSpPr>
            <a:cxnSpLocks/>
          </p:cNvCxnSpPr>
          <p:nvPr/>
        </p:nvCxnSpPr>
        <p:spPr>
          <a:xfrm flipV="1">
            <a:off x="4498233" y="1107988"/>
            <a:ext cx="4255349" cy="1460551"/>
          </a:xfrm>
          <a:prstGeom prst="straightConnector1">
            <a:avLst/>
          </a:prstGeom>
          <a:ln w="5715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F5F79C55-FD92-4891-8DF7-0CE287B08FF5}"/>
              </a:ext>
            </a:extLst>
          </p:cNvPr>
          <p:cNvSpPr txBox="1"/>
          <p:nvPr/>
        </p:nvSpPr>
        <p:spPr>
          <a:xfrm>
            <a:off x="352037" y="2064123"/>
            <a:ext cx="4022615" cy="3416320"/>
          </a:xfrm>
          <a:prstGeom prst="rect">
            <a:avLst/>
          </a:prstGeom>
          <a:noFill/>
        </p:spPr>
        <p:txBody>
          <a:bodyPr wrap="square" rtlCol="0">
            <a:spAutoFit/>
          </a:bodyPr>
          <a:lstStyle/>
          <a:p>
            <a:pPr marL="285750" indent="-285750">
              <a:buFont typeface="Arial" panose="020B0604020202020204" pitchFamily="34" charset="0"/>
              <a:buChar char="•"/>
            </a:pPr>
            <a:r>
              <a:rPr lang="en-US"/>
              <a:t>When people do not have one or many of these “determinants</a:t>
            </a:r>
            <a:r>
              <a:rPr lang="en-CA"/>
              <a:t>” in their lives, they are at risk of being unhealthy</a:t>
            </a:r>
          </a:p>
          <a:p>
            <a:pPr marL="285750" indent="-285750">
              <a:buFont typeface="Arial" panose="020B0604020202020204" pitchFamily="34" charset="0"/>
              <a:buChar char="•"/>
            </a:pPr>
            <a:endParaRPr lang="en-CA"/>
          </a:p>
          <a:p>
            <a:pPr marL="285750" indent="-285750">
              <a:buFont typeface="Arial" panose="020B0604020202020204" pitchFamily="34" charset="0"/>
              <a:buChar char="•"/>
            </a:pPr>
            <a:r>
              <a:rPr lang="en-CA" b="1"/>
              <a:t>Food Security </a:t>
            </a:r>
            <a:r>
              <a:rPr lang="en-CA"/>
              <a:t>is one of the Social Determinants of Health</a:t>
            </a:r>
          </a:p>
          <a:p>
            <a:endParaRPr lang="en-CA"/>
          </a:p>
          <a:p>
            <a:pPr marL="285750" indent="-285750">
              <a:buFont typeface="Arial" panose="020B0604020202020204" pitchFamily="34" charset="0"/>
              <a:buChar char="•"/>
            </a:pPr>
            <a:r>
              <a:rPr lang="en-US"/>
              <a:t>Food insecurity may prevent individuals from maintaining good health by affecting the quality and quantity of their food intake. </a:t>
            </a:r>
          </a:p>
        </p:txBody>
      </p:sp>
      <p:sp>
        <p:nvSpPr>
          <p:cNvPr id="7" name="Rectangle 6">
            <a:extLst>
              <a:ext uri="{FF2B5EF4-FFF2-40B4-BE49-F238E27FC236}">
                <a16:creationId xmlns:a16="http://schemas.microsoft.com/office/drawing/2014/main" id="{D630DBCC-4C7D-C353-0661-6E92D285B88C}"/>
              </a:ext>
            </a:extLst>
          </p:cNvPr>
          <p:cNvSpPr/>
          <p:nvPr/>
        </p:nvSpPr>
        <p:spPr>
          <a:xfrm>
            <a:off x="163977" y="164592"/>
            <a:ext cx="4334256" cy="6528816"/>
          </a:xfrm>
          <a:prstGeom prst="rect">
            <a:avLst/>
          </a:prstGeom>
          <a:noFill/>
          <a:ln w="57150">
            <a:solidFill>
              <a:srgbClr val="FDC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95857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56" name="Rectangle 55">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pic>
        <p:nvPicPr>
          <p:cNvPr id="4" name="Picture Placeholder 43" descr="cartoon drawing of flowers&#10;">
            <a:extLst>
              <a:ext uri="{FF2B5EF4-FFF2-40B4-BE49-F238E27FC236}">
                <a16:creationId xmlns:a16="http://schemas.microsoft.com/office/drawing/2014/main" id="{6E27C2D4-C44A-4921-A843-EFA26B564D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303" b="9091"/>
          <a:stretch/>
        </p:blipFill>
        <p:spPr>
          <a:xfrm>
            <a:off x="20" y="1"/>
            <a:ext cx="12191980" cy="6857999"/>
          </a:xfrm>
          <a:prstGeom prst="rect">
            <a:avLst/>
          </a:prstGeom>
          <a:solidFill>
            <a:srgbClr val="333333"/>
          </a:solidFill>
        </p:spPr>
      </p:pic>
      <p:sp>
        <p:nvSpPr>
          <p:cNvPr id="58" name="Rectangle 57">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0" name="Rectangle 59">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5597B27-4246-4A99-B55A-B442D48E5892}"/>
              </a:ext>
            </a:extLst>
          </p:cNvPr>
          <p:cNvSpPr>
            <a:spLocks noGrp="1"/>
          </p:cNvSpPr>
          <p:nvPr>
            <p:ph type="ctrTitle"/>
          </p:nvPr>
        </p:nvSpPr>
        <p:spPr>
          <a:xfrm>
            <a:off x="4740751" y="642594"/>
            <a:ext cx="6718433" cy="1746504"/>
          </a:xfrm>
        </p:spPr>
        <p:txBody>
          <a:bodyPr vert="horz" lIns="91440" tIns="45720" rIns="91440" bIns="45720" rtlCol="0" anchor="ctr">
            <a:normAutofit/>
          </a:bodyPr>
          <a:lstStyle/>
          <a:p>
            <a:pPr algn="l">
              <a:lnSpc>
                <a:spcPct val="90000"/>
              </a:lnSpc>
            </a:pPr>
            <a:r>
              <a:rPr lang="en-US" sz="4800" b="1" u="sng" spc="0">
                <a:solidFill>
                  <a:schemeClr val="tx1">
                    <a:lumMod val="75000"/>
                    <a:lumOff val="25000"/>
                  </a:schemeClr>
                </a:solidFill>
              </a:rPr>
              <a:t>Household Food Security</a:t>
            </a:r>
            <a:endParaRPr lang="en-US" sz="4800" b="1" i="1" u="sng" spc="0">
              <a:solidFill>
                <a:schemeClr val="tx1">
                  <a:lumMod val="75000"/>
                  <a:lumOff val="25000"/>
                </a:schemeClr>
              </a:solidFill>
            </a:endParaRPr>
          </a:p>
        </p:txBody>
      </p:sp>
      <p:sp>
        <p:nvSpPr>
          <p:cNvPr id="3" name="Subtitle 2">
            <a:extLst>
              <a:ext uri="{FF2B5EF4-FFF2-40B4-BE49-F238E27FC236}">
                <a16:creationId xmlns:a16="http://schemas.microsoft.com/office/drawing/2014/main" id="{2F849908-19BF-4A6B-BD84-DE098B8E55FA}"/>
              </a:ext>
            </a:extLst>
          </p:cNvPr>
          <p:cNvSpPr>
            <a:spLocks noGrp="1"/>
          </p:cNvSpPr>
          <p:nvPr>
            <p:ph type="subTitle" idx="1"/>
          </p:nvPr>
        </p:nvSpPr>
        <p:spPr>
          <a:xfrm>
            <a:off x="4740752" y="2006353"/>
            <a:ext cx="6718434" cy="4028687"/>
          </a:xfrm>
        </p:spPr>
        <p:txBody>
          <a:bodyPr vert="horz" lIns="91440" tIns="45720" rIns="91440" bIns="45720" rtlCol="0">
            <a:normAutofit/>
          </a:bodyPr>
          <a:lstStyle/>
          <a:p>
            <a:pPr marL="285750" indent="-182880" algn="l">
              <a:lnSpc>
                <a:spcPct val="90000"/>
              </a:lnSpc>
              <a:buFont typeface="Garamond" pitchFamily="18" charset="0"/>
              <a:buChar char="◦"/>
            </a:pPr>
            <a:r>
              <a:rPr lang="en-US" sz="1600">
                <a:solidFill>
                  <a:schemeClr val="tx1">
                    <a:lumMod val="75000"/>
                    <a:lumOff val="25000"/>
                  </a:schemeClr>
                </a:solidFill>
              </a:rPr>
              <a:t>1 in 8 households in Canada is food insecure, amounting to over 4 million Canadians, including 1.15 million children, living in homes that struggle to put food on the table</a:t>
            </a:r>
          </a:p>
          <a:p>
            <a:pPr marL="285750" indent="-182880" algn="l">
              <a:lnSpc>
                <a:spcPct val="90000"/>
              </a:lnSpc>
              <a:buFont typeface="Garamond" pitchFamily="18" charset="0"/>
              <a:buChar char="◦"/>
            </a:pPr>
            <a:r>
              <a:rPr lang="en-US" sz="1600">
                <a:solidFill>
                  <a:schemeClr val="tx1">
                    <a:lumMod val="75000"/>
                    <a:lumOff val="25000"/>
                  </a:schemeClr>
                </a:solidFill>
              </a:rPr>
              <a:t>1 in 6 Canadian children under the age of 18 is affected by household food insecurity</a:t>
            </a:r>
          </a:p>
          <a:p>
            <a:pPr marL="285750" indent="-182880" algn="l">
              <a:lnSpc>
                <a:spcPct val="90000"/>
              </a:lnSpc>
              <a:buFont typeface="Garamond" pitchFamily="18" charset="0"/>
              <a:buChar char="◦"/>
            </a:pPr>
            <a:r>
              <a:rPr lang="en-US" sz="1600">
                <a:solidFill>
                  <a:schemeClr val="tx1">
                    <a:lumMod val="75000"/>
                    <a:lumOff val="25000"/>
                  </a:schemeClr>
                </a:solidFill>
              </a:rPr>
              <a:t>Household Food Insecurity disproportionally impacts Indigenous people, people of colour, single mothers, those on social assistance, and those with low-paid work </a:t>
            </a:r>
          </a:p>
          <a:p>
            <a:pPr marL="285750" indent="-182880" algn="l">
              <a:lnSpc>
                <a:spcPct val="90000"/>
              </a:lnSpc>
              <a:buFont typeface="Garamond" pitchFamily="18" charset="0"/>
              <a:buChar char="◦"/>
            </a:pPr>
            <a:r>
              <a:rPr lang="en-US" sz="1600">
                <a:solidFill>
                  <a:schemeClr val="tx1">
                    <a:lumMod val="75000"/>
                    <a:lumOff val="25000"/>
                  </a:schemeClr>
                </a:solidFill>
              </a:rPr>
              <a:t>Members of food-insecure households may: </a:t>
            </a:r>
          </a:p>
          <a:p>
            <a:pPr marL="742950" lvl="1" indent="-182880" algn="l">
              <a:lnSpc>
                <a:spcPct val="90000"/>
              </a:lnSpc>
              <a:buFont typeface="Garamond" pitchFamily="18" charset="0"/>
              <a:buChar char="◦"/>
            </a:pPr>
            <a:r>
              <a:rPr lang="en-US">
                <a:solidFill>
                  <a:schemeClr val="tx1">
                    <a:lumMod val="75000"/>
                    <a:lumOff val="25000"/>
                  </a:schemeClr>
                </a:solidFill>
              </a:rPr>
              <a:t>Be forced to skip meals</a:t>
            </a:r>
          </a:p>
          <a:p>
            <a:pPr marL="742950" lvl="1" indent="-182880" algn="l">
              <a:lnSpc>
                <a:spcPct val="90000"/>
              </a:lnSpc>
              <a:buFont typeface="Garamond" pitchFamily="18" charset="0"/>
              <a:buChar char="◦"/>
            </a:pPr>
            <a:r>
              <a:rPr lang="en-US">
                <a:solidFill>
                  <a:schemeClr val="tx1">
                    <a:lumMod val="75000"/>
                    <a:lumOff val="25000"/>
                  </a:schemeClr>
                </a:solidFill>
              </a:rPr>
              <a:t>Be unable to afford balanced meals</a:t>
            </a:r>
          </a:p>
          <a:p>
            <a:pPr marL="742950" lvl="1" indent="-182880" algn="l">
              <a:lnSpc>
                <a:spcPct val="90000"/>
              </a:lnSpc>
              <a:buFont typeface="Garamond" pitchFamily="18" charset="0"/>
              <a:buChar char="◦"/>
            </a:pPr>
            <a:r>
              <a:rPr lang="en-US">
                <a:solidFill>
                  <a:schemeClr val="tx1">
                    <a:lumMod val="75000"/>
                    <a:lumOff val="25000"/>
                  </a:schemeClr>
                </a:solidFill>
              </a:rPr>
              <a:t>Eat less than one thinks they should because they’re afraid of running out of food</a:t>
            </a:r>
          </a:p>
          <a:p>
            <a:pPr marL="742950" lvl="1" indent="-182880" algn="l">
              <a:lnSpc>
                <a:spcPct val="90000"/>
              </a:lnSpc>
              <a:buFont typeface="Garamond" pitchFamily="18" charset="0"/>
              <a:buChar char="◦"/>
            </a:pPr>
            <a:r>
              <a:rPr lang="en-US">
                <a:solidFill>
                  <a:schemeClr val="tx1">
                    <a:lumMod val="75000"/>
                    <a:lumOff val="25000"/>
                  </a:schemeClr>
                </a:solidFill>
              </a:rPr>
              <a:t>Lose weight because there wasn’t enough money for food </a:t>
            </a:r>
          </a:p>
          <a:p>
            <a:pPr lvl="1" indent="-182880" algn="l">
              <a:lnSpc>
                <a:spcPct val="90000"/>
              </a:lnSpc>
              <a:buFont typeface="Garamond" pitchFamily="18" charset="0"/>
              <a:buChar char="◦"/>
            </a:pPr>
            <a:endParaRPr lang="en-US" sz="1400">
              <a:solidFill>
                <a:schemeClr val="tx1">
                  <a:lumMod val="75000"/>
                  <a:lumOff val="25000"/>
                </a:schemeClr>
              </a:solidFill>
              <a:hlinkClick r:id="rId4"/>
            </a:endParaRPr>
          </a:p>
          <a:p>
            <a:pPr lvl="1" indent="-182880" algn="l">
              <a:lnSpc>
                <a:spcPct val="90000"/>
              </a:lnSpc>
              <a:buFont typeface="Garamond" pitchFamily="18" charset="0"/>
              <a:buChar char="◦"/>
            </a:pPr>
            <a:r>
              <a:rPr lang="en-US" sz="1400">
                <a:solidFill>
                  <a:schemeClr val="tx1">
                    <a:lumMod val="75000"/>
                    <a:lumOff val="25000"/>
                  </a:schemeClr>
                </a:solidFill>
                <a:hlinkClick r:id="rId4"/>
              </a:rPr>
              <a:t>Sources:  https://proof.utoronto.ca/food-insecurity/</a:t>
            </a:r>
            <a:endParaRPr lang="en-US" sz="1400">
              <a:solidFill>
                <a:schemeClr val="tx1">
                  <a:lumMod val="75000"/>
                  <a:lumOff val="25000"/>
                </a:schemeClr>
              </a:solidFill>
            </a:endParaRPr>
          </a:p>
          <a:p>
            <a:pPr lvl="1" indent="-182880" algn="l">
              <a:lnSpc>
                <a:spcPct val="90000"/>
              </a:lnSpc>
              <a:buFont typeface="Garamond" pitchFamily="18" charset="0"/>
              <a:buChar char="◦"/>
            </a:pPr>
            <a:endParaRPr lang="en-US" sz="1400">
              <a:solidFill>
                <a:schemeClr val="tx1">
                  <a:lumMod val="75000"/>
                  <a:lumOff val="25000"/>
                </a:schemeClr>
              </a:solidFill>
            </a:endParaRPr>
          </a:p>
          <a:p>
            <a:pPr lvl="1" indent="-182880" algn="l">
              <a:lnSpc>
                <a:spcPct val="90000"/>
              </a:lnSpc>
              <a:buFont typeface="Garamond" pitchFamily="18" charset="0"/>
              <a:buChar char="◦"/>
            </a:pPr>
            <a:endParaRPr lang="en-US" sz="1400">
              <a:solidFill>
                <a:schemeClr val="tx1">
                  <a:lumMod val="75000"/>
                  <a:lumOff val="25000"/>
                </a:schemeClr>
              </a:solidFill>
            </a:endParaRPr>
          </a:p>
        </p:txBody>
      </p:sp>
      <p:sp>
        <p:nvSpPr>
          <p:cNvPr id="5" name="Rectangle 4">
            <a:extLst>
              <a:ext uri="{FF2B5EF4-FFF2-40B4-BE49-F238E27FC236}">
                <a16:creationId xmlns:a16="http://schemas.microsoft.com/office/drawing/2014/main" id="{E1AF946E-DAF2-E6EA-E85A-5D2A4E4C51CB}"/>
              </a:ext>
            </a:extLst>
          </p:cNvPr>
          <p:cNvSpPr/>
          <p:nvPr/>
        </p:nvSpPr>
        <p:spPr>
          <a:xfrm>
            <a:off x="0" y="6468946"/>
            <a:ext cx="12191980" cy="39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0">
            <a:extLst>
              <a:ext uri="{FF2B5EF4-FFF2-40B4-BE49-F238E27FC236}">
                <a16:creationId xmlns:a16="http://schemas.microsoft.com/office/drawing/2014/main" id="{47EE34B8-DF28-77B6-8016-E1C7A6F1EC9A}"/>
              </a:ext>
            </a:extLst>
          </p:cNvPr>
          <p:cNvSpPr>
            <a:spLocks noGrp="1"/>
          </p:cNvSpPr>
          <p:nvPr>
            <p:ph type="sldNum" sz="quarter" idx="12"/>
          </p:nvPr>
        </p:nvSpPr>
        <p:spPr>
          <a:xfrm>
            <a:off x="9352346" y="6492875"/>
            <a:ext cx="2743200" cy="365125"/>
          </a:xfrm>
        </p:spPr>
        <p:txBody>
          <a:bodyPr/>
          <a:lstStyle/>
          <a:p>
            <a:r>
              <a:rPr lang="en-US" sz="1600" b="1" dirty="0">
                <a:solidFill>
                  <a:srgbClr val="256518"/>
                </a:solidFill>
                <a:latin typeface="Cambria" panose="02040503050406030204" pitchFamily="18" charset="0"/>
              </a:rPr>
              <a:t>8</a:t>
            </a:r>
          </a:p>
        </p:txBody>
      </p:sp>
      <p:pic>
        <p:nvPicPr>
          <p:cNvPr id="7" name="Picture 6">
            <a:extLst>
              <a:ext uri="{FF2B5EF4-FFF2-40B4-BE49-F238E27FC236}">
                <a16:creationId xmlns:a16="http://schemas.microsoft.com/office/drawing/2014/main" id="{745392D9-D07A-9441-8764-19B95908A151}"/>
              </a:ext>
            </a:extLst>
          </p:cNvPr>
          <p:cNvPicPr/>
          <p:nvPr/>
        </p:nvPicPr>
        <p:blipFill>
          <a:blip r:embed="rId5"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191480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39" name="Rectangle 138">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141" name="Rectangle 14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5" name="Rectangle 14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97B27-4246-4A99-B55A-B442D48E5892}"/>
              </a:ext>
            </a:extLst>
          </p:cNvPr>
          <p:cNvSpPr>
            <a:spLocks noGrp="1"/>
          </p:cNvSpPr>
          <p:nvPr>
            <p:ph type="ctrTitle"/>
          </p:nvPr>
        </p:nvSpPr>
        <p:spPr>
          <a:xfrm>
            <a:off x="552334" y="407606"/>
            <a:ext cx="2312480" cy="975655"/>
          </a:xfrm>
        </p:spPr>
        <p:txBody>
          <a:bodyPr vert="horz" lIns="91440" tIns="45720" rIns="91440" bIns="45720" rtlCol="0" anchor="b">
            <a:normAutofit/>
          </a:bodyPr>
          <a:lstStyle/>
          <a:p>
            <a:pPr algn="l">
              <a:lnSpc>
                <a:spcPct val="90000"/>
              </a:lnSpc>
            </a:pPr>
            <a:r>
              <a:rPr lang="en-US" sz="2800" b="1" u="sng" spc="0"/>
              <a:t>Household Food Security</a:t>
            </a:r>
            <a:endParaRPr lang="en-US" sz="2800" b="1" i="1" u="sng" spc="0"/>
          </a:p>
        </p:txBody>
      </p:sp>
      <p:sp>
        <p:nvSpPr>
          <p:cNvPr id="3" name="Subtitle 2">
            <a:extLst>
              <a:ext uri="{FF2B5EF4-FFF2-40B4-BE49-F238E27FC236}">
                <a16:creationId xmlns:a16="http://schemas.microsoft.com/office/drawing/2014/main" id="{2F849908-19BF-4A6B-BD84-DE098B8E55FA}"/>
              </a:ext>
            </a:extLst>
          </p:cNvPr>
          <p:cNvSpPr>
            <a:spLocks noGrp="1"/>
          </p:cNvSpPr>
          <p:nvPr>
            <p:ph type="subTitle" idx="1"/>
          </p:nvPr>
        </p:nvSpPr>
        <p:spPr>
          <a:xfrm>
            <a:off x="220202" y="1403685"/>
            <a:ext cx="2588260" cy="5147991"/>
          </a:xfrm>
        </p:spPr>
        <p:txBody>
          <a:bodyPr vert="horz" lIns="91440" tIns="45720" rIns="91440" bIns="45720" rtlCol="0">
            <a:normAutofit fontScale="25000" lnSpcReduction="20000"/>
          </a:bodyPr>
          <a:lstStyle/>
          <a:p>
            <a:pPr marL="388620" indent="-182880" algn="l">
              <a:lnSpc>
                <a:spcPct val="90000"/>
              </a:lnSpc>
              <a:buFont typeface="Garamond" pitchFamily="18" charset="0"/>
              <a:buChar char="◦"/>
            </a:pPr>
            <a:r>
              <a:rPr lang="en-US" sz="5600">
                <a:solidFill>
                  <a:schemeClr val="tx1">
                    <a:lumMod val="85000"/>
                    <a:lumOff val="15000"/>
                  </a:schemeClr>
                </a:solidFill>
              </a:rPr>
              <a:t>Adults and adolescents in food-insecure households in Canada are more likely to experience nutrient inadequacies and have poorer diets, with lower intakes of milk products, fruits, and vegetables compared to people who are food secure</a:t>
            </a:r>
          </a:p>
          <a:p>
            <a:pPr marL="388620" indent="-182880" algn="l">
              <a:lnSpc>
                <a:spcPct val="90000"/>
              </a:lnSpc>
              <a:buFont typeface="Garamond" pitchFamily="18" charset="0"/>
              <a:buChar char="◦"/>
            </a:pPr>
            <a:r>
              <a:rPr lang="en-US" sz="5600">
                <a:solidFill>
                  <a:schemeClr val="tx1">
                    <a:lumMod val="85000"/>
                    <a:lumOff val="15000"/>
                  </a:schemeClr>
                </a:solidFill>
              </a:rPr>
              <a:t>Food insecurity leaves a permanent mark on children’s wellbeing. </a:t>
            </a:r>
          </a:p>
          <a:p>
            <a:pPr marL="388620" indent="-182880" algn="l">
              <a:lnSpc>
                <a:spcPct val="90000"/>
              </a:lnSpc>
              <a:buFont typeface="Garamond" pitchFamily="18" charset="0"/>
              <a:buChar char="◦"/>
            </a:pPr>
            <a:r>
              <a:rPr lang="en-US" sz="5600">
                <a:solidFill>
                  <a:schemeClr val="tx1">
                    <a:lumMod val="85000"/>
                    <a:lumOff val="15000"/>
                  </a:schemeClr>
                </a:solidFill>
              </a:rPr>
              <a:t>There is a strong relationship between food insecurity and poor mental health</a:t>
            </a:r>
          </a:p>
          <a:p>
            <a:pPr marL="388620" indent="-182880" algn="l">
              <a:lnSpc>
                <a:spcPct val="90000"/>
              </a:lnSpc>
              <a:buFont typeface="Garamond" pitchFamily="18" charset="0"/>
              <a:buChar char="◦"/>
            </a:pPr>
            <a:r>
              <a:rPr lang="en-US" sz="5600">
                <a:solidFill>
                  <a:schemeClr val="tx1">
                    <a:lumMod val="85000"/>
                    <a:lumOff val="15000"/>
                  </a:schemeClr>
                </a:solidFill>
              </a:rPr>
              <a:t>Experiencing food insecurity at an early age is associated with childhood mental health problems, such as hyperactivity and inattention.</a:t>
            </a:r>
            <a:endParaRPr lang="en-US" sz="5600" baseline="30000">
              <a:solidFill>
                <a:schemeClr val="tx1">
                  <a:lumMod val="85000"/>
                  <a:lumOff val="15000"/>
                </a:schemeClr>
              </a:solidFill>
            </a:endParaRPr>
          </a:p>
          <a:p>
            <a:pPr marL="388620" indent="-182880" algn="l">
              <a:lnSpc>
                <a:spcPct val="90000"/>
              </a:lnSpc>
              <a:buFont typeface="Garamond" pitchFamily="18" charset="0"/>
              <a:buChar char="◦"/>
            </a:pPr>
            <a:r>
              <a:rPr lang="en-US" sz="5600">
                <a:solidFill>
                  <a:schemeClr val="tx1">
                    <a:lumMod val="85000"/>
                    <a:lumOff val="15000"/>
                  </a:schemeClr>
                </a:solidFill>
              </a:rPr>
              <a:t>Experiences of hunger in childhood increase the risk of developing asthma, depression, and suicidal ideation in adolescence and early adulthood.</a:t>
            </a:r>
          </a:p>
          <a:p>
            <a:pPr indent="-182880" algn="l">
              <a:lnSpc>
                <a:spcPct val="90000"/>
              </a:lnSpc>
              <a:buFont typeface="Garamond" pitchFamily="18" charset="0"/>
              <a:buChar char="◦"/>
            </a:pPr>
            <a:endParaRPr lang="en-US" sz="4800">
              <a:solidFill>
                <a:schemeClr val="tx1">
                  <a:lumMod val="85000"/>
                  <a:lumOff val="15000"/>
                </a:schemeClr>
              </a:solidFill>
              <a:hlinkClick r:id="rId3">
                <a:extLst>
                  <a:ext uri="{A12FA001-AC4F-418D-AE19-62706E023703}">
                    <ahyp:hlinkClr xmlns:ahyp="http://schemas.microsoft.com/office/drawing/2018/hyperlinkcolor" val="tx"/>
                  </a:ext>
                </a:extLst>
              </a:hlinkClick>
            </a:endParaRPr>
          </a:p>
          <a:p>
            <a:pPr indent="-182880" algn="l">
              <a:lnSpc>
                <a:spcPct val="90000"/>
              </a:lnSpc>
              <a:spcAft>
                <a:spcPts val="600"/>
              </a:spcAft>
              <a:buFont typeface="Garamond" pitchFamily="18" charset="0"/>
              <a:buChar char="◦"/>
            </a:pPr>
            <a:endParaRPr lang="en-US" sz="900">
              <a:solidFill>
                <a:schemeClr val="tx1">
                  <a:lumMod val="85000"/>
                  <a:lumOff val="15000"/>
                </a:schemeClr>
              </a:solidFill>
            </a:endParaRPr>
          </a:p>
        </p:txBody>
      </p:sp>
      <p:sp>
        <p:nvSpPr>
          <p:cNvPr id="147" name="Rectangle 14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4098" name="Picture 2" descr="Image">
            <a:extLst>
              <a:ext uri="{FF2B5EF4-FFF2-40B4-BE49-F238E27FC236}">
                <a16:creationId xmlns:a16="http://schemas.microsoft.com/office/drawing/2014/main" id="{3F2C6F31-723A-4CE1-B380-4596F3752CB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49422" y="1588498"/>
            <a:ext cx="7237877" cy="370941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63EF23E0-DF14-4B33-89EB-38E292E98F5F}"/>
              </a:ext>
            </a:extLst>
          </p:cNvPr>
          <p:cNvSpPr txBox="1"/>
          <p:nvPr/>
        </p:nvSpPr>
        <p:spPr>
          <a:xfrm>
            <a:off x="8416810" y="5965523"/>
            <a:ext cx="6097554" cy="507831"/>
          </a:xfrm>
          <a:prstGeom prst="rect">
            <a:avLst/>
          </a:prstGeom>
          <a:noFill/>
        </p:spPr>
        <p:txBody>
          <a:bodyPr wrap="square">
            <a:spAutoFit/>
          </a:bodyPr>
          <a:lstStyle/>
          <a:p>
            <a:pPr algn="l">
              <a:lnSpc>
                <a:spcPct val="90000"/>
              </a:lnSpc>
            </a:pPr>
            <a:endParaRPr lang="en-US" sz="1800" b="1">
              <a:solidFill>
                <a:schemeClr val="bg1"/>
              </a:solidFill>
              <a:hlinkClick r:id="rId3">
                <a:extLst>
                  <a:ext uri="{A12FA001-AC4F-418D-AE19-62706E023703}">
                    <ahyp:hlinkClr xmlns:ahyp="http://schemas.microsoft.com/office/drawing/2018/hyperlinkcolor" val="tx"/>
                  </a:ext>
                </a:extLst>
              </a:hlinkClick>
            </a:endParaRPr>
          </a:p>
          <a:p>
            <a:pPr algn="l">
              <a:lnSpc>
                <a:spcPct val="90000"/>
              </a:lnSpc>
            </a:pPr>
            <a:r>
              <a:rPr lang="en-US" sz="1200" b="1">
                <a:solidFill>
                  <a:schemeClr val="bg1"/>
                </a:solidFill>
                <a:hlinkClick r:id="rId3">
                  <a:extLst>
                    <a:ext uri="{A12FA001-AC4F-418D-AE19-62706E023703}">
                      <ahyp:hlinkClr xmlns:ahyp="http://schemas.microsoft.com/office/drawing/2018/hyperlinkcolor" val="tx"/>
                    </a:ext>
                  </a:extLst>
                </a:hlinkClick>
              </a:rPr>
              <a:t>Source:</a:t>
            </a:r>
            <a:r>
              <a:rPr lang="en-US" sz="1200">
                <a:solidFill>
                  <a:schemeClr val="bg1"/>
                </a:solidFill>
                <a:hlinkClick r:id="rId3">
                  <a:extLst>
                    <a:ext uri="{A12FA001-AC4F-418D-AE19-62706E023703}">
                      <ahyp:hlinkClr xmlns:ahyp="http://schemas.microsoft.com/office/drawing/2018/hyperlinkcolor" val="tx"/>
                    </a:ext>
                  </a:extLst>
                </a:hlinkClick>
              </a:rPr>
              <a:t>: https://proof.utoronto.ca/food-insecurity/</a:t>
            </a:r>
            <a:endParaRPr lang="en-US" sz="1200">
              <a:solidFill>
                <a:schemeClr val="bg1"/>
              </a:solidFill>
            </a:endParaRPr>
          </a:p>
        </p:txBody>
      </p:sp>
    </p:spTree>
    <p:extLst>
      <p:ext uri="{BB962C8B-B14F-4D97-AF65-F5344CB8AC3E}">
        <p14:creationId xmlns:p14="http://schemas.microsoft.com/office/powerpoint/2010/main" val="1167270401"/>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1015</Words>
  <Application>Microsoft Macintosh PowerPoint</Application>
  <PresentationFormat>Widescreen</PresentationFormat>
  <Paragraphs>115</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Garamond</vt:lpstr>
      <vt:lpstr>Selawik Light</vt:lpstr>
      <vt:lpstr>Speak Pro</vt:lpstr>
      <vt:lpstr>SavonVTI</vt:lpstr>
      <vt:lpstr>Introduction to  Food Security</vt:lpstr>
      <vt:lpstr>What is “food security”?</vt:lpstr>
      <vt:lpstr>Food Security:</vt:lpstr>
      <vt:lpstr>Available: There is always enough food for all people   Adequate: All people can have nutritious food that meets their physical, emotional, and spiritual needs  Acceptable: All food is produced and consumed in culturally-appropriate, sustainable, and dignified ways  Accessibility: All people can eat well, free from physical, economic, social, or political barriers  Agency: All people understand, benefit from, and can make changes to the food system.</vt:lpstr>
      <vt:lpstr>What is food insecurity?</vt:lpstr>
      <vt:lpstr>Food Insecurity</vt:lpstr>
      <vt:lpstr>Food Security:  One of the Social Determinants of Health</vt:lpstr>
      <vt:lpstr>Household Food Security</vt:lpstr>
      <vt:lpstr>Household Food Security</vt:lpstr>
      <vt:lpstr>Food Deserts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Security</dc:title>
  <dc:creator>Jacintha Antonio</dc:creator>
  <cp:lastModifiedBy>Bhanu Pilli</cp:lastModifiedBy>
  <cp:revision>43</cp:revision>
  <dcterms:created xsi:type="dcterms:W3CDTF">2020-04-24T04:49:20Z</dcterms:created>
  <dcterms:modified xsi:type="dcterms:W3CDTF">2024-02-16T23:48:41Z</dcterms:modified>
</cp:coreProperties>
</file>